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handoutMasterIdLst>
    <p:handoutMasterId r:id="rId48"/>
  </p:handoutMasterIdLst>
  <p:sldIdLst>
    <p:sldId id="257" r:id="rId2"/>
    <p:sldId id="298" r:id="rId3"/>
    <p:sldId id="337" r:id="rId4"/>
    <p:sldId id="300" r:id="rId5"/>
    <p:sldId id="301" r:id="rId6"/>
    <p:sldId id="299" r:id="rId7"/>
    <p:sldId id="258" r:id="rId8"/>
    <p:sldId id="284" r:id="rId9"/>
    <p:sldId id="259" r:id="rId10"/>
    <p:sldId id="260" r:id="rId11"/>
    <p:sldId id="272" r:id="rId12"/>
    <p:sldId id="303" r:id="rId13"/>
    <p:sldId id="304" r:id="rId14"/>
    <p:sldId id="305" r:id="rId15"/>
    <p:sldId id="271" r:id="rId16"/>
    <p:sldId id="334" r:id="rId17"/>
    <p:sldId id="335" r:id="rId18"/>
    <p:sldId id="309" r:id="rId19"/>
    <p:sldId id="310" r:id="rId20"/>
    <p:sldId id="311" r:id="rId21"/>
    <p:sldId id="312" r:id="rId22"/>
    <p:sldId id="316" r:id="rId23"/>
    <p:sldId id="317" r:id="rId24"/>
    <p:sldId id="318" r:id="rId25"/>
    <p:sldId id="314" r:id="rId26"/>
    <p:sldId id="313" r:id="rId27"/>
    <p:sldId id="315" r:id="rId28"/>
    <p:sldId id="288" r:id="rId29"/>
    <p:sldId id="328" r:id="rId30"/>
    <p:sldId id="329" r:id="rId31"/>
    <p:sldId id="330" r:id="rId32"/>
    <p:sldId id="331" r:id="rId33"/>
    <p:sldId id="322" r:id="rId34"/>
    <p:sldId id="332" r:id="rId35"/>
    <p:sldId id="333" r:id="rId36"/>
    <p:sldId id="325" r:id="rId37"/>
    <p:sldId id="326" r:id="rId38"/>
    <p:sldId id="327" r:id="rId39"/>
    <p:sldId id="289" r:id="rId40"/>
    <p:sldId id="290" r:id="rId41"/>
    <p:sldId id="319" r:id="rId42"/>
    <p:sldId id="320" r:id="rId43"/>
    <p:sldId id="291" r:id="rId44"/>
    <p:sldId id="292" r:id="rId45"/>
    <p:sldId id="336" r:id="rId46"/>
  </p:sldIdLst>
  <p:sldSz cx="9144000" cy="6858000" type="screen4x3"/>
  <p:notesSz cx="6858000"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99" autoAdjust="0"/>
    <p:restoredTop sz="50105" autoAdjust="0"/>
  </p:normalViewPr>
  <p:slideViewPr>
    <p:cSldViewPr>
      <p:cViewPr varScale="1">
        <p:scale>
          <a:sx n="58" d="100"/>
          <a:sy n="58" d="100"/>
        </p:scale>
        <p:origin x="-480" y="-84"/>
      </p:cViewPr>
      <p:guideLst>
        <p:guide orient="horz" pos="2160"/>
        <p:guide pos="2880"/>
      </p:guideLst>
    </p:cSldViewPr>
  </p:slideViewPr>
  <p:outlineViewPr>
    <p:cViewPr>
      <p:scale>
        <a:sx n="33" d="100"/>
        <a:sy n="33" d="100"/>
      </p:scale>
      <p:origin x="0" y="884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14"/>
          </a:xfrm>
          <a:prstGeom prst="rect">
            <a:avLst/>
          </a:prstGeom>
        </p:spPr>
        <p:txBody>
          <a:bodyPr vert="horz" lIns="91428" tIns="45714" rIns="91428" bIns="45714"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14"/>
          </a:xfrm>
          <a:prstGeom prst="rect">
            <a:avLst/>
          </a:prstGeom>
        </p:spPr>
        <p:txBody>
          <a:bodyPr vert="horz" lIns="91428" tIns="45714" rIns="91428" bIns="45714" rtlCol="0"/>
          <a:lstStyle>
            <a:lvl1pPr algn="r">
              <a:defRPr sz="1200"/>
            </a:lvl1pPr>
          </a:lstStyle>
          <a:p>
            <a:fld id="{95CD6F98-6462-4804-A60D-3F19ABF299AD}" type="datetimeFigureOut">
              <a:rPr lang="en-US" smtClean="0"/>
              <a:t>3/25/2012</a:t>
            </a:fld>
            <a:endParaRPr lang="en-US"/>
          </a:p>
        </p:txBody>
      </p:sp>
      <p:sp>
        <p:nvSpPr>
          <p:cNvPr id="4" name="Footer Placeholder 3"/>
          <p:cNvSpPr>
            <a:spLocks noGrp="1"/>
          </p:cNvSpPr>
          <p:nvPr>
            <p:ph type="ftr" sz="quarter" idx="2"/>
          </p:nvPr>
        </p:nvSpPr>
        <p:spPr>
          <a:xfrm>
            <a:off x="0" y="8845045"/>
            <a:ext cx="2971800" cy="465614"/>
          </a:xfrm>
          <a:prstGeom prst="rect">
            <a:avLst/>
          </a:prstGeom>
        </p:spPr>
        <p:txBody>
          <a:bodyPr vert="horz" lIns="91428" tIns="45714" rIns="91428"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5045"/>
            <a:ext cx="2971800" cy="465614"/>
          </a:xfrm>
          <a:prstGeom prst="rect">
            <a:avLst/>
          </a:prstGeom>
        </p:spPr>
        <p:txBody>
          <a:bodyPr vert="horz" lIns="91428" tIns="45714" rIns="91428" bIns="45714" rtlCol="0" anchor="b"/>
          <a:lstStyle>
            <a:lvl1pPr algn="r">
              <a:defRPr sz="1200"/>
            </a:lvl1pPr>
          </a:lstStyle>
          <a:p>
            <a:fld id="{20DB3460-17A9-45C3-9A27-E81E60371762}" type="slidenum">
              <a:rPr lang="en-US" smtClean="0"/>
              <a:t>‹#›</a:t>
            </a:fld>
            <a:endParaRPr lang="en-US"/>
          </a:p>
        </p:txBody>
      </p:sp>
    </p:spTree>
    <p:extLst>
      <p:ext uri="{BB962C8B-B14F-4D97-AF65-F5344CB8AC3E}">
        <p14:creationId xmlns:p14="http://schemas.microsoft.com/office/powerpoint/2010/main" val="35580170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004" cy="465108"/>
          </a:xfrm>
          <a:prstGeom prst="rect">
            <a:avLst/>
          </a:prstGeom>
        </p:spPr>
        <p:txBody>
          <a:bodyPr vert="horz" lIns="85295" tIns="42648" rIns="85295" bIns="42648" rtlCol="0"/>
          <a:lstStyle>
            <a:lvl1pPr algn="l">
              <a:defRPr sz="1100"/>
            </a:lvl1pPr>
          </a:lstStyle>
          <a:p>
            <a:endParaRPr lang="en-US"/>
          </a:p>
        </p:txBody>
      </p:sp>
      <p:sp>
        <p:nvSpPr>
          <p:cNvPr id="3" name="Date Placeholder 2"/>
          <p:cNvSpPr>
            <a:spLocks noGrp="1"/>
          </p:cNvSpPr>
          <p:nvPr>
            <p:ph type="dt" idx="1"/>
          </p:nvPr>
        </p:nvSpPr>
        <p:spPr>
          <a:xfrm>
            <a:off x="3884463" y="1"/>
            <a:ext cx="2972004" cy="465108"/>
          </a:xfrm>
          <a:prstGeom prst="rect">
            <a:avLst/>
          </a:prstGeom>
        </p:spPr>
        <p:txBody>
          <a:bodyPr vert="horz" lIns="85295" tIns="42648" rIns="85295" bIns="42648" rtlCol="0"/>
          <a:lstStyle>
            <a:lvl1pPr algn="r">
              <a:defRPr sz="1100"/>
            </a:lvl1pPr>
          </a:lstStyle>
          <a:p>
            <a:fld id="{DAE53852-37FE-4EDB-9431-804F55AC8090}" type="datetimeFigureOut">
              <a:rPr lang="en-US" smtClean="0"/>
              <a:t>3/25/2012</a:t>
            </a:fld>
            <a:endParaRPr lang="en-US"/>
          </a:p>
        </p:txBody>
      </p:sp>
      <p:sp>
        <p:nvSpPr>
          <p:cNvPr id="4" name="Slide Image Placeholder 3"/>
          <p:cNvSpPr>
            <a:spLocks noGrp="1" noRot="1" noChangeAspect="1"/>
          </p:cNvSpPr>
          <p:nvPr>
            <p:ph type="sldImg" idx="2"/>
          </p:nvPr>
        </p:nvSpPr>
        <p:spPr>
          <a:xfrm>
            <a:off x="1100138" y="698500"/>
            <a:ext cx="4657725" cy="3492500"/>
          </a:xfrm>
          <a:prstGeom prst="rect">
            <a:avLst/>
          </a:prstGeom>
          <a:noFill/>
          <a:ln w="12700">
            <a:solidFill>
              <a:prstClr val="black"/>
            </a:solidFill>
          </a:ln>
        </p:spPr>
        <p:txBody>
          <a:bodyPr vert="horz" lIns="85295" tIns="42648" rIns="85295" bIns="42648" rtlCol="0" anchor="ctr"/>
          <a:lstStyle/>
          <a:p>
            <a:endParaRPr lang="en-US"/>
          </a:p>
        </p:txBody>
      </p:sp>
      <p:sp>
        <p:nvSpPr>
          <p:cNvPr id="5" name="Notes Placeholder 4"/>
          <p:cNvSpPr>
            <a:spLocks noGrp="1"/>
          </p:cNvSpPr>
          <p:nvPr>
            <p:ph type="body" sz="quarter" idx="3"/>
          </p:nvPr>
        </p:nvSpPr>
        <p:spPr>
          <a:xfrm>
            <a:off x="685494" y="4422861"/>
            <a:ext cx="5487013" cy="4190307"/>
          </a:xfrm>
          <a:prstGeom prst="rect">
            <a:avLst/>
          </a:prstGeom>
        </p:spPr>
        <p:txBody>
          <a:bodyPr vert="horz" lIns="85295" tIns="42648" rIns="85295" bIns="4264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5722"/>
            <a:ext cx="2972004" cy="465108"/>
          </a:xfrm>
          <a:prstGeom prst="rect">
            <a:avLst/>
          </a:prstGeom>
        </p:spPr>
        <p:txBody>
          <a:bodyPr vert="horz" lIns="85295" tIns="42648" rIns="85295" bIns="42648" rtlCol="0" anchor="b"/>
          <a:lstStyle>
            <a:lvl1pPr algn="l">
              <a:defRPr sz="1100"/>
            </a:lvl1pPr>
          </a:lstStyle>
          <a:p>
            <a:endParaRPr lang="en-US"/>
          </a:p>
        </p:txBody>
      </p:sp>
      <p:sp>
        <p:nvSpPr>
          <p:cNvPr id="7" name="Slide Number Placeholder 6"/>
          <p:cNvSpPr>
            <a:spLocks noGrp="1"/>
          </p:cNvSpPr>
          <p:nvPr>
            <p:ph type="sldNum" sz="quarter" idx="5"/>
          </p:nvPr>
        </p:nvSpPr>
        <p:spPr>
          <a:xfrm>
            <a:off x="3884463" y="8845722"/>
            <a:ext cx="2972004" cy="465108"/>
          </a:xfrm>
          <a:prstGeom prst="rect">
            <a:avLst/>
          </a:prstGeom>
        </p:spPr>
        <p:txBody>
          <a:bodyPr vert="horz" lIns="85295" tIns="42648" rIns="85295" bIns="42648" rtlCol="0" anchor="b"/>
          <a:lstStyle>
            <a:lvl1pPr algn="r">
              <a:defRPr sz="1100"/>
            </a:lvl1pPr>
          </a:lstStyle>
          <a:p>
            <a:fld id="{6DA0F380-CBF6-4F21-B340-4A5929679B30}" type="slidenum">
              <a:rPr lang="en-US" smtClean="0"/>
              <a:t>‹#›</a:t>
            </a:fld>
            <a:endParaRPr lang="en-US"/>
          </a:p>
        </p:txBody>
      </p:sp>
    </p:spTree>
    <p:extLst>
      <p:ext uri="{BB962C8B-B14F-4D97-AF65-F5344CB8AC3E}">
        <p14:creationId xmlns:p14="http://schemas.microsoft.com/office/powerpoint/2010/main" val="1487711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latimes.com/topic/crime-law-justice/justice-system/u.s.-supreme-court-ORGOV0000126.topic"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A0F380-CBF6-4F21-B340-4A5929679B30}" type="slidenum">
              <a:rPr lang="en-US" smtClean="0"/>
              <a:t>2</a:t>
            </a:fld>
            <a:endParaRPr lang="en-US"/>
          </a:p>
        </p:txBody>
      </p:sp>
    </p:spTree>
    <p:extLst>
      <p:ext uri="{BB962C8B-B14F-4D97-AF65-F5344CB8AC3E}">
        <p14:creationId xmlns:p14="http://schemas.microsoft.com/office/powerpoint/2010/main" val="3050883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“The Trinity – God’s Love Overflowing”  All</a:t>
            </a:r>
            <a:r>
              <a:rPr lang="en-US" baseline="0" dirty="0" smtClean="0"/>
              <a:t> of these formulas are recommended as ways of identifying the Trinity in worship.</a:t>
            </a:r>
            <a:endParaRPr lang="en-US" dirty="0"/>
          </a:p>
        </p:txBody>
      </p:sp>
      <p:sp>
        <p:nvSpPr>
          <p:cNvPr id="4" name="Slide Number Placeholder 3"/>
          <p:cNvSpPr>
            <a:spLocks noGrp="1"/>
          </p:cNvSpPr>
          <p:nvPr>
            <p:ph type="sldNum" sz="quarter" idx="10"/>
          </p:nvPr>
        </p:nvSpPr>
        <p:spPr/>
        <p:txBody>
          <a:bodyPr/>
          <a:lstStyle/>
          <a:p>
            <a:fld id="{6DA0F380-CBF6-4F21-B340-4A5929679B30}" type="slidenum">
              <a:rPr lang="en-US" smtClean="0"/>
              <a:t>4</a:t>
            </a:fld>
            <a:endParaRPr lang="en-US"/>
          </a:p>
        </p:txBody>
      </p:sp>
    </p:spTree>
    <p:extLst>
      <p:ext uri="{BB962C8B-B14F-4D97-AF65-F5344CB8AC3E}">
        <p14:creationId xmlns:p14="http://schemas.microsoft.com/office/powerpoint/2010/main" val="1329978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John </a:t>
            </a:r>
            <a:r>
              <a:rPr lang="en-US" sz="1100" dirty="0" err="1"/>
              <a:t>Schuck</a:t>
            </a:r>
            <a:r>
              <a:rPr lang="en-US" sz="1100" dirty="0"/>
              <a:t> denies the bodily resurrection of Jesus Christ on his blog.</a:t>
            </a:r>
          </a:p>
          <a:p>
            <a:r>
              <a:rPr lang="en-US" sz="1100" dirty="0"/>
              <a:t>“No more crosses” sermon.</a:t>
            </a:r>
          </a:p>
          <a:p>
            <a:r>
              <a:rPr lang="en-US" sz="1100" dirty="0"/>
              <a:t>Why are we so obsessed with this man's death? Dying was his reason for living. Really? The belief that Jesus died for us or died for our sins or died to save us has been Christianity's theological centerpiece. His death and resurrection are two parts of this mythology.  That mythology has little to do with the historical person of Jesus. </a:t>
            </a:r>
          </a:p>
          <a:p>
            <a:r>
              <a:rPr lang="en-US" sz="1100" dirty="0"/>
              <a:t> </a:t>
            </a:r>
          </a:p>
          <a:p>
            <a:r>
              <a:rPr lang="en-US" sz="1100" dirty="0"/>
              <a:t>Details about the trial and crucifixion are literary memes taken from other sources. It isn't that the gospel writers observed what happened and wrote it down. It is what we would call, for lack of a more sophisticated word, fiction. </a:t>
            </a:r>
          </a:p>
          <a:p>
            <a:endParaRPr lang="en-US" sz="1100" dirty="0"/>
          </a:p>
          <a:p>
            <a:r>
              <a:rPr lang="en-US" sz="1100" dirty="0"/>
              <a:t>Jane </a:t>
            </a:r>
            <a:r>
              <a:rPr lang="en-US" sz="1100" dirty="0" err="1"/>
              <a:t>Spahr</a:t>
            </a:r>
            <a:r>
              <a:rPr lang="en-US" sz="1100" dirty="0"/>
              <a:t> decision commentary by </a:t>
            </a:r>
            <a:r>
              <a:rPr lang="en-US" sz="1100" dirty="0" err="1"/>
              <a:t>GAPJC</a:t>
            </a:r>
            <a:r>
              <a:rPr lang="en-US" sz="1100" dirty="0"/>
              <a:t>:</a:t>
            </a:r>
          </a:p>
          <a:p>
            <a:r>
              <a:rPr lang="en-US" sz="1100" dirty="0"/>
              <a:t>Since the Directory for Worship is part of our constitution and the majority has found that it may give rise to disciplinary cases, then it should be immediately amended to clearly state that we fully welcome the </a:t>
            </a:r>
            <a:r>
              <a:rPr lang="en-US" sz="1100" dirty="0" err="1"/>
              <a:t>LGBT</a:t>
            </a:r>
            <a:r>
              <a:rPr lang="en-US" sz="1100" dirty="0"/>
              <a:t> community into their rightful place in our church, including allowing them to marry.  </a:t>
            </a:r>
          </a:p>
          <a:p>
            <a:r>
              <a:rPr lang="en-US" sz="1100" dirty="0"/>
              <a:t> </a:t>
            </a:r>
          </a:p>
          <a:p>
            <a:r>
              <a:rPr lang="en-US" sz="1100" dirty="0"/>
              <a:t>According to the L.A. Times:</a:t>
            </a:r>
          </a:p>
          <a:p>
            <a:r>
              <a:rPr lang="en-US" sz="1100" dirty="0"/>
              <a:t>On Tuesday, </a:t>
            </a:r>
            <a:r>
              <a:rPr lang="en-US" sz="1100" dirty="0" err="1"/>
              <a:t>Spahr</a:t>
            </a:r>
            <a:r>
              <a:rPr lang="en-US" sz="1100" dirty="0"/>
              <a:t> said she would continue to marry gay and lesbian couples regardless of the verdict by the General Assembly Permanent Judicial Commission, the church's version of the </a:t>
            </a:r>
            <a:r>
              <a:rPr lang="en-US" sz="1100" dirty="0">
                <a:hlinkClick r:id="rId3" tooltip="U.S. Supreme Court"/>
              </a:rPr>
              <a:t>U.S. Supreme Court</a:t>
            </a:r>
            <a:r>
              <a:rPr lang="en-US" sz="1100" dirty="0"/>
              <a:t>.</a:t>
            </a:r>
          </a:p>
          <a:p>
            <a:endParaRPr lang="en-US" dirty="0"/>
          </a:p>
        </p:txBody>
      </p:sp>
      <p:sp>
        <p:nvSpPr>
          <p:cNvPr id="4" name="Slide Number Placeholder 3"/>
          <p:cNvSpPr>
            <a:spLocks noGrp="1"/>
          </p:cNvSpPr>
          <p:nvPr>
            <p:ph type="sldNum" sz="quarter" idx="10"/>
          </p:nvPr>
        </p:nvSpPr>
        <p:spPr/>
        <p:txBody>
          <a:bodyPr/>
          <a:lstStyle/>
          <a:p>
            <a:fld id="{6DA0F380-CBF6-4F21-B340-4A5929679B30}" type="slidenum">
              <a:rPr lang="en-US" smtClean="0"/>
              <a:t>11</a:t>
            </a:fld>
            <a:endParaRPr lang="en-US"/>
          </a:p>
        </p:txBody>
      </p:sp>
    </p:spTree>
    <p:extLst>
      <p:ext uri="{BB962C8B-B14F-4D97-AF65-F5344CB8AC3E}">
        <p14:creationId xmlns:p14="http://schemas.microsoft.com/office/powerpoint/2010/main" val="1547343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No response from Synod or</a:t>
            </a:r>
            <a:r>
              <a:rPr lang="en-US" baseline="0" dirty="0" smtClean="0"/>
              <a:t> General Assembly regarding our withholding</a:t>
            </a:r>
            <a:endParaRPr lang="en-US" dirty="0"/>
          </a:p>
        </p:txBody>
      </p:sp>
      <p:sp>
        <p:nvSpPr>
          <p:cNvPr id="4" name="Slide Number Placeholder 3"/>
          <p:cNvSpPr>
            <a:spLocks noGrp="1"/>
          </p:cNvSpPr>
          <p:nvPr>
            <p:ph type="sldNum" sz="quarter" idx="10"/>
          </p:nvPr>
        </p:nvSpPr>
        <p:spPr/>
        <p:txBody>
          <a:bodyPr/>
          <a:lstStyle/>
          <a:p>
            <a:fld id="{6DA0F380-CBF6-4F21-B340-4A5929679B30}" type="slidenum">
              <a:rPr lang="en-US" smtClean="0"/>
              <a:t>28</a:t>
            </a:fld>
            <a:endParaRPr lang="en-US"/>
          </a:p>
        </p:txBody>
      </p:sp>
    </p:spTree>
    <p:extLst>
      <p:ext uri="{BB962C8B-B14F-4D97-AF65-F5344CB8AC3E}">
        <p14:creationId xmlns:p14="http://schemas.microsoft.com/office/powerpoint/2010/main" val="971453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52952">
              <a:defRPr/>
            </a:pPr>
            <a:r>
              <a:rPr lang="en-US" dirty="0" smtClean="0"/>
              <a:t>In 1 Corinthians, the Apostle Paul instructs the Corinthians to remove a unrepentant sinner from their fellowship, at least until he repents. Fittingly, the sin that led to this required separation was sexual immorality (1 Corinthians 5:1-5). Paul goes on to tell the Corinthians not to associate with fellow Christians who persist in a variety of sins, including sexual immorality, drunkenness, and robbery (5:9-11).</a:t>
            </a:r>
          </a:p>
          <a:p>
            <a:endParaRPr lang="en-US" dirty="0"/>
          </a:p>
        </p:txBody>
      </p:sp>
      <p:sp>
        <p:nvSpPr>
          <p:cNvPr id="4" name="Slide Number Placeholder 3"/>
          <p:cNvSpPr>
            <a:spLocks noGrp="1"/>
          </p:cNvSpPr>
          <p:nvPr>
            <p:ph type="sldNum" sz="quarter" idx="10"/>
          </p:nvPr>
        </p:nvSpPr>
        <p:spPr/>
        <p:txBody>
          <a:bodyPr/>
          <a:lstStyle/>
          <a:p>
            <a:fld id="{6DA0F380-CBF6-4F21-B340-4A5929679B30}" type="slidenum">
              <a:rPr lang="en-US" smtClean="0"/>
              <a:t>34</a:t>
            </a:fld>
            <a:endParaRPr lang="en-US"/>
          </a:p>
        </p:txBody>
      </p:sp>
    </p:spTree>
    <p:extLst>
      <p:ext uri="{BB962C8B-B14F-4D97-AF65-F5344CB8AC3E}">
        <p14:creationId xmlns:p14="http://schemas.microsoft.com/office/powerpoint/2010/main" val="3335943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52952">
              <a:defRPr/>
            </a:pPr>
            <a:r>
              <a:rPr lang="en-US" dirty="0" smtClean="0"/>
              <a:t>There are times when Christians need to recognize that they cannot be in the same denomination, even though they can be one in Christ and in much of what matters in the Christian life. They can still love one another, challenge one another, fellowship together, worship together, and serve together. But their differences make it difficult for them to have the kind of institutional connectedness required for denominations to be effective.</a:t>
            </a:r>
          </a:p>
          <a:p>
            <a:endParaRPr lang="en-US" dirty="0"/>
          </a:p>
        </p:txBody>
      </p:sp>
      <p:sp>
        <p:nvSpPr>
          <p:cNvPr id="4" name="Slide Number Placeholder 3"/>
          <p:cNvSpPr>
            <a:spLocks noGrp="1"/>
          </p:cNvSpPr>
          <p:nvPr>
            <p:ph type="sldNum" sz="quarter" idx="10"/>
          </p:nvPr>
        </p:nvSpPr>
        <p:spPr/>
        <p:txBody>
          <a:bodyPr/>
          <a:lstStyle/>
          <a:p>
            <a:fld id="{6DA0F380-CBF6-4F21-B340-4A5929679B30}" type="slidenum">
              <a:rPr lang="en-US" smtClean="0"/>
              <a:t>37</a:t>
            </a:fld>
            <a:endParaRPr lang="en-US"/>
          </a:p>
        </p:txBody>
      </p:sp>
    </p:spTree>
    <p:extLst>
      <p:ext uri="{BB962C8B-B14F-4D97-AF65-F5344CB8AC3E}">
        <p14:creationId xmlns:p14="http://schemas.microsoft.com/office/powerpoint/2010/main" val="2220353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650FA537-DC2E-4E19-9192-05D5B44BBD46}" type="datetimeFigureOut">
              <a:rPr lang="en-US" smtClean="0"/>
              <a:pPr/>
              <a:t>3/25/2012</a:t>
            </a:fld>
            <a:endParaRPr lang="en-US"/>
          </a:p>
        </p:txBody>
      </p:sp>
      <p:sp>
        <p:nvSpPr>
          <p:cNvPr id="16" name="Slide Number Placeholder 15"/>
          <p:cNvSpPr>
            <a:spLocks noGrp="1"/>
          </p:cNvSpPr>
          <p:nvPr>
            <p:ph type="sldNum" sz="quarter" idx="11"/>
          </p:nvPr>
        </p:nvSpPr>
        <p:spPr/>
        <p:txBody>
          <a:bodyPr/>
          <a:lstStyle/>
          <a:p>
            <a:fld id="{8785B91A-164D-4192-8B55-20367887048C}"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0FA537-DC2E-4E19-9192-05D5B44BBD46}" type="datetimeFigureOut">
              <a:rPr lang="en-US" smtClean="0"/>
              <a:pPr/>
              <a:t>3/25/2012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5B91A-164D-4192-8B55-20367887048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0FA537-DC2E-4E19-9192-05D5B44BBD46}" type="datetimeFigureOut">
              <a:rPr lang="en-US" smtClean="0"/>
              <a:pPr/>
              <a:t>3/25/2012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5B91A-164D-4192-8B55-20367887048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normAutofit/>
          </a:bodyPr>
          <a:lstStyle>
            <a:lvl1pPr>
              <a:defRPr sz="4400">
                <a:ln w="3175">
                  <a:solidFill>
                    <a:schemeClr val="bg1"/>
                  </a:solidFill>
                </a:ln>
                <a:latin typeface="Aharoni" pitchFamily="2" charset="-79"/>
                <a:cs typeface="Aharoni" pitchFamily="2" charset="-79"/>
              </a:defRPr>
            </a:lvl1pPr>
            <a:lvl2pPr>
              <a:defRPr sz="4400">
                <a:ln w="3175">
                  <a:solidFill>
                    <a:schemeClr val="bg1"/>
                  </a:solidFill>
                </a:ln>
                <a:latin typeface="Aharoni" pitchFamily="2" charset="-79"/>
                <a:cs typeface="Aharoni" pitchFamily="2" charset="-79"/>
              </a:defRPr>
            </a:lvl2pPr>
            <a:lvl3pPr>
              <a:defRPr sz="4400">
                <a:ln w="3175">
                  <a:solidFill>
                    <a:schemeClr val="bg1"/>
                  </a:solidFill>
                </a:ln>
                <a:latin typeface="Aharoni" pitchFamily="2" charset="-79"/>
                <a:cs typeface="Aharoni" pitchFamily="2" charset="-79"/>
              </a:defRPr>
            </a:lvl3pPr>
            <a:lvl4pPr>
              <a:defRPr sz="4400">
                <a:ln w="3175">
                  <a:solidFill>
                    <a:schemeClr val="bg1"/>
                  </a:solidFill>
                </a:ln>
                <a:latin typeface="Aharoni" pitchFamily="2" charset="-79"/>
                <a:cs typeface="Aharoni" pitchFamily="2" charset="-79"/>
              </a:defRPr>
            </a:lvl4pPr>
            <a:lvl5pPr>
              <a:defRPr sz="4400">
                <a:ln w="3175">
                  <a:solidFill>
                    <a:schemeClr val="bg1"/>
                  </a:solidFill>
                </a:ln>
                <a:latin typeface="Aharoni" pitchFamily="2" charset="-79"/>
                <a:cs typeface="Aharoni" pitchFamily="2" charset="-79"/>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4" name="Date Placeholder 13"/>
          <p:cNvSpPr>
            <a:spLocks noGrp="1"/>
          </p:cNvSpPr>
          <p:nvPr>
            <p:ph type="dt" sz="half" idx="14"/>
          </p:nvPr>
        </p:nvSpPr>
        <p:spPr/>
        <p:txBody>
          <a:bodyPr/>
          <a:lstStyle/>
          <a:p>
            <a:fld id="{650FA537-DC2E-4E19-9192-05D5B44BBD46}" type="datetimeFigureOut">
              <a:rPr lang="en-US" smtClean="0"/>
              <a:pPr/>
              <a:t>3/25/2012</a:t>
            </a:fld>
            <a:endParaRPr lang="en-US"/>
          </a:p>
        </p:txBody>
      </p:sp>
      <p:sp>
        <p:nvSpPr>
          <p:cNvPr id="15" name="Slide Number Placeholder 14"/>
          <p:cNvSpPr>
            <a:spLocks noGrp="1"/>
          </p:cNvSpPr>
          <p:nvPr>
            <p:ph type="sldNum" sz="quarter" idx="15"/>
          </p:nvPr>
        </p:nvSpPr>
        <p:spPr/>
        <p:txBody>
          <a:bodyPr/>
          <a:lstStyle>
            <a:lvl1pPr algn="ctr">
              <a:defRPr/>
            </a:lvl1pPr>
          </a:lstStyle>
          <a:p>
            <a:fld id="{8785B91A-164D-4192-8B55-20367887048C}"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noAutofit/>
          </a:bodyPr>
          <a:lstStyle>
            <a:lvl1pPr>
              <a:defRPr sz="4800">
                <a:ln w="6350">
                  <a:solidFill>
                    <a:schemeClr val="bg1"/>
                  </a:solidFill>
                  <a:prstDash val="solid"/>
                  <a:round/>
                </a:ln>
                <a:solidFill>
                  <a:schemeClr val="tx2">
                    <a:lumMod val="75000"/>
                  </a:schemeClr>
                </a:solidFill>
                <a:latin typeface="Aharoni" pitchFamily="2" charset="-79"/>
                <a:cs typeface="Aharoni" pitchFamily="2" charset="-79"/>
              </a:defRPr>
            </a:lvl1pPr>
          </a:lstStyle>
          <a:p>
            <a:r>
              <a:rPr kumimoji="0" lang="en-US" dirty="0" smtClean="0"/>
              <a:t>Click to edit Master title style</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50FA537-DC2E-4E19-9192-05D5B44BBD46}" type="datetimeFigureOut">
              <a:rPr lang="en-US" smtClean="0"/>
              <a:pPr/>
              <a:t>3/25/2012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5B91A-164D-4192-8B55-20367887048C}"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50FA537-DC2E-4E19-9192-05D5B44BBD46}" type="datetimeFigureOut">
              <a:rPr lang="en-US" smtClean="0"/>
              <a:pPr/>
              <a:t>3/25/2012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85B91A-164D-4192-8B55-20367887048C}"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8785B91A-164D-4192-8B55-20367887048C}"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650FA537-DC2E-4E19-9192-05D5B44BBD46}" type="datetimeFigureOut">
              <a:rPr lang="en-US" smtClean="0"/>
              <a:pPr/>
              <a:t>3/25/2012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50FA537-DC2E-4E19-9192-05D5B44BBD46}" type="datetimeFigureOut">
              <a:rPr lang="en-US" smtClean="0"/>
              <a:pPr/>
              <a:t>3/25/2012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85B91A-164D-4192-8B55-20367887048C}"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0FA537-DC2E-4E19-9192-05D5B44BBD46}" type="datetimeFigureOut">
              <a:rPr lang="en-US" smtClean="0"/>
              <a:pPr/>
              <a:t>3/25/2012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85B91A-164D-4192-8B55-20367887048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650FA537-DC2E-4E19-9192-05D5B44BBD46}" type="datetimeFigureOut">
              <a:rPr lang="en-US" smtClean="0"/>
              <a:pPr/>
              <a:t>3/25/2012</a:t>
            </a:fld>
            <a:endParaRPr lang="en-US"/>
          </a:p>
        </p:txBody>
      </p:sp>
      <p:sp>
        <p:nvSpPr>
          <p:cNvPr id="9" name="Slide Number Placeholder 8"/>
          <p:cNvSpPr>
            <a:spLocks noGrp="1"/>
          </p:cNvSpPr>
          <p:nvPr>
            <p:ph type="sldNum" sz="quarter" idx="15"/>
          </p:nvPr>
        </p:nvSpPr>
        <p:spPr/>
        <p:txBody>
          <a:bodyPr/>
          <a:lstStyle/>
          <a:p>
            <a:fld id="{8785B91A-164D-4192-8B55-20367887048C}"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650FA537-DC2E-4E19-9192-05D5B44BBD46}" type="datetimeFigureOut">
              <a:rPr lang="en-US" smtClean="0"/>
              <a:pPr/>
              <a:t>3/25/2012</a:t>
            </a:fld>
            <a:endParaRPr lang="en-US"/>
          </a:p>
        </p:txBody>
      </p:sp>
      <p:sp>
        <p:nvSpPr>
          <p:cNvPr id="9" name="Slide Number Placeholder 8"/>
          <p:cNvSpPr>
            <a:spLocks noGrp="1"/>
          </p:cNvSpPr>
          <p:nvPr>
            <p:ph type="sldNum" sz="quarter" idx="11"/>
          </p:nvPr>
        </p:nvSpPr>
        <p:spPr/>
        <p:txBody>
          <a:bodyPr/>
          <a:lstStyle/>
          <a:p>
            <a:fld id="{8785B91A-164D-4192-8B55-20367887048C}"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650FA537-DC2E-4E19-9192-05D5B44BBD46}" type="datetimeFigureOut">
              <a:rPr lang="en-US" smtClean="0"/>
              <a:pPr/>
              <a:t>3/25/2012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8785B91A-164D-4192-8B55-20367887048C}"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8328"/>
            <a:ext cx="8229600" cy="1819072"/>
          </a:xfrm>
        </p:spPr>
        <p:txBody>
          <a:bodyPr>
            <a:normAutofit/>
          </a:bodyPr>
          <a:lstStyle/>
          <a:p>
            <a:pPr algn="ctr">
              <a:buNone/>
            </a:pPr>
            <a:r>
              <a:rPr lang="en-US" sz="6600" dirty="0" smtClean="0"/>
              <a:t>Current Issues</a:t>
            </a:r>
            <a:endParaRPr lang="en-US" sz="6600" dirty="0"/>
          </a:p>
        </p:txBody>
      </p:sp>
      <p:sp>
        <p:nvSpPr>
          <p:cNvPr id="3" name="Title 2"/>
          <p:cNvSpPr>
            <a:spLocks noGrp="1"/>
          </p:cNvSpPr>
          <p:nvPr>
            <p:ph type="title"/>
          </p:nvPr>
        </p:nvSpPr>
        <p:spPr>
          <a:xfrm>
            <a:off x="457200" y="2590800"/>
            <a:ext cx="8229600" cy="1447800"/>
          </a:xfrm>
        </p:spPr>
        <p:txBody>
          <a:bodyPr>
            <a:noAutofit/>
          </a:bodyPr>
          <a:lstStyle/>
          <a:p>
            <a:pPr algn="ctr"/>
            <a:r>
              <a:rPr lang="en-US" sz="6000" dirty="0" smtClean="0"/>
              <a:t>Denominational Concerns </a:t>
            </a:r>
            <a:br>
              <a:rPr lang="en-US" sz="6000" dirty="0" smtClean="0"/>
            </a:br>
            <a:r>
              <a:rPr lang="en-US" sz="6000" dirty="0" smtClean="0"/>
              <a:t>Open Forum #4</a:t>
            </a:r>
            <a:br>
              <a:rPr lang="en-US" sz="6000" dirty="0" smtClean="0"/>
            </a:br>
            <a:r>
              <a:rPr lang="en-US" sz="6000" dirty="0" smtClean="0"/>
              <a:t>March 25, 2012</a:t>
            </a:r>
            <a:endParaRPr lang="en-US" sz="6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676400"/>
            <a:ext cx="8229600" cy="4572000"/>
          </a:xfrm>
        </p:spPr>
        <p:txBody>
          <a:bodyPr/>
          <a:lstStyle/>
          <a:p>
            <a:r>
              <a:rPr lang="en-US" dirty="0"/>
              <a:t>Discipline is our attempt to steer people toward godly living, and protect the body from false teaching or immoral behavior.</a:t>
            </a:r>
          </a:p>
        </p:txBody>
      </p:sp>
      <p:sp>
        <p:nvSpPr>
          <p:cNvPr id="3" name="Title 2"/>
          <p:cNvSpPr>
            <a:spLocks noGrp="1"/>
          </p:cNvSpPr>
          <p:nvPr>
            <p:ph type="title"/>
          </p:nvPr>
        </p:nvSpPr>
        <p:spPr>
          <a:xfrm>
            <a:off x="457200" y="457200"/>
            <a:ext cx="8229600" cy="1219200"/>
          </a:xfrm>
        </p:spPr>
        <p:txBody>
          <a:bodyPr/>
          <a:lstStyle/>
          <a:p>
            <a:r>
              <a:rPr lang="en-US" dirty="0" smtClean="0"/>
              <a:t>The Purpose of Church Discipline</a:t>
            </a:r>
            <a:endParaRPr lang="en-US" dirty="0"/>
          </a:p>
        </p:txBody>
      </p:sp>
    </p:spTree>
    <p:extLst>
      <p:ext uri="{BB962C8B-B14F-4D97-AF65-F5344CB8AC3E}">
        <p14:creationId xmlns:p14="http://schemas.microsoft.com/office/powerpoint/2010/main" val="510318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John </a:t>
            </a:r>
            <a:r>
              <a:rPr lang="en-US" dirty="0" err="1" smtClean="0"/>
              <a:t>Schuck</a:t>
            </a:r>
            <a:endParaRPr lang="en-US" dirty="0" smtClean="0"/>
          </a:p>
          <a:p>
            <a:r>
              <a:rPr lang="en-US" dirty="0" smtClean="0"/>
              <a:t>Jane </a:t>
            </a:r>
            <a:r>
              <a:rPr lang="en-US" dirty="0" err="1" smtClean="0"/>
              <a:t>Spahr</a:t>
            </a:r>
            <a:endParaRPr lang="en-US" dirty="0"/>
          </a:p>
        </p:txBody>
      </p:sp>
      <p:sp>
        <p:nvSpPr>
          <p:cNvPr id="3" name="Title 2"/>
          <p:cNvSpPr>
            <a:spLocks noGrp="1"/>
          </p:cNvSpPr>
          <p:nvPr>
            <p:ph type="title"/>
          </p:nvPr>
        </p:nvSpPr>
        <p:spPr/>
        <p:txBody>
          <a:bodyPr/>
          <a:lstStyle/>
          <a:p>
            <a:r>
              <a:rPr lang="en-US" dirty="0" smtClean="0"/>
              <a:t>Recent Cases</a:t>
            </a:r>
            <a:endParaRPr lang="en-US" dirty="0"/>
          </a:p>
        </p:txBody>
      </p:sp>
    </p:spTree>
    <p:extLst>
      <p:ext uri="{BB962C8B-B14F-4D97-AF65-F5344CB8AC3E}">
        <p14:creationId xmlns:p14="http://schemas.microsoft.com/office/powerpoint/2010/main" val="3873170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1978 – Authoritative Interpretation about homosexual behavior and ordination.</a:t>
            </a:r>
          </a:p>
          <a:p>
            <a:r>
              <a:rPr lang="en-US" dirty="0" smtClean="0"/>
              <a:t>1996 </a:t>
            </a:r>
            <a:r>
              <a:rPr lang="en-US" dirty="0"/>
              <a:t>– “Fidelity and chastity” clause added to constitution</a:t>
            </a:r>
          </a:p>
          <a:p>
            <a:endParaRPr lang="en-US" dirty="0"/>
          </a:p>
        </p:txBody>
      </p:sp>
      <p:sp>
        <p:nvSpPr>
          <p:cNvPr id="3" name="Title 2"/>
          <p:cNvSpPr>
            <a:spLocks noGrp="1"/>
          </p:cNvSpPr>
          <p:nvPr>
            <p:ph type="title"/>
          </p:nvPr>
        </p:nvSpPr>
        <p:spPr/>
        <p:txBody>
          <a:bodyPr/>
          <a:lstStyle/>
          <a:p>
            <a:r>
              <a:rPr lang="en-US" dirty="0"/>
              <a:t>The Question of Ordination</a:t>
            </a:r>
          </a:p>
        </p:txBody>
      </p:sp>
    </p:spTree>
    <p:extLst>
      <p:ext uri="{BB962C8B-B14F-4D97-AF65-F5344CB8AC3E}">
        <p14:creationId xmlns:p14="http://schemas.microsoft.com/office/powerpoint/2010/main" val="3972428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867400"/>
          </a:xfrm>
        </p:spPr>
        <p:txBody>
          <a:bodyPr>
            <a:normAutofit fontScale="92500" lnSpcReduction="10000"/>
          </a:bodyPr>
          <a:lstStyle/>
          <a:p>
            <a:r>
              <a:rPr lang="en-US" dirty="0"/>
              <a:t>2006 – “PUP” Report allows candidates to declare a “scruple” to any constitutional provision</a:t>
            </a:r>
          </a:p>
          <a:p>
            <a:r>
              <a:rPr lang="en-US" dirty="0"/>
              <a:t>2008 – General Assembly removes all previous Authoritative Interpretations regarding homosexuality, and all judicial cases based on that interpretation</a:t>
            </a:r>
          </a:p>
          <a:p>
            <a:endParaRPr lang="en-US" dirty="0"/>
          </a:p>
        </p:txBody>
      </p:sp>
    </p:spTree>
    <p:extLst>
      <p:ext uri="{BB962C8B-B14F-4D97-AF65-F5344CB8AC3E}">
        <p14:creationId xmlns:p14="http://schemas.microsoft.com/office/powerpoint/2010/main" val="2278745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715000"/>
          </a:xfrm>
        </p:spPr>
        <p:txBody>
          <a:bodyPr/>
          <a:lstStyle/>
          <a:p>
            <a:r>
              <a:rPr lang="en-US" dirty="0"/>
              <a:t>2010-2011 Presbyteries remove Fidelity/Chastity requirement from the Book of order</a:t>
            </a:r>
            <a:r>
              <a:rPr lang="en-US" dirty="0" smtClean="0"/>
              <a:t>.</a:t>
            </a:r>
          </a:p>
          <a:p>
            <a:endParaRPr lang="en-US" dirty="0"/>
          </a:p>
          <a:p>
            <a:endParaRPr lang="en-US" dirty="0"/>
          </a:p>
          <a:p>
            <a:endParaRPr lang="en-US" dirty="0"/>
          </a:p>
        </p:txBody>
      </p:sp>
    </p:spTree>
    <p:extLst>
      <p:ext uri="{BB962C8B-B14F-4D97-AF65-F5344CB8AC3E}">
        <p14:creationId xmlns:p14="http://schemas.microsoft.com/office/powerpoint/2010/main" val="33987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“Ordination </a:t>
            </a:r>
            <a:r>
              <a:rPr lang="en-US" dirty="0"/>
              <a:t>to the ordered ministry of teaching elder is </a:t>
            </a:r>
            <a:r>
              <a:rPr lang="en-US" u="sng" dirty="0"/>
              <a:t>an act of the whole </a:t>
            </a:r>
            <a:r>
              <a:rPr lang="en-US" u="sng" dirty="0" smtClean="0"/>
              <a:t>church </a:t>
            </a:r>
            <a:r>
              <a:rPr lang="en-US" dirty="0" smtClean="0"/>
              <a:t>carried </a:t>
            </a:r>
            <a:r>
              <a:rPr lang="en-US" dirty="0"/>
              <a:t>out by the presbytery, setting apart a person to ordered ministry</a:t>
            </a:r>
            <a:r>
              <a:rPr lang="en-US" dirty="0" smtClean="0"/>
              <a:t>.” </a:t>
            </a:r>
            <a:r>
              <a:rPr lang="en-US" dirty="0"/>
              <a:t>G-2.0701</a:t>
            </a:r>
          </a:p>
          <a:p>
            <a:endParaRPr lang="en-US" dirty="0"/>
          </a:p>
        </p:txBody>
      </p:sp>
      <p:sp>
        <p:nvSpPr>
          <p:cNvPr id="3" name="Title 2"/>
          <p:cNvSpPr>
            <a:spLocks noGrp="1"/>
          </p:cNvSpPr>
          <p:nvPr>
            <p:ph type="title"/>
          </p:nvPr>
        </p:nvSpPr>
        <p:spPr/>
        <p:txBody>
          <a:bodyPr/>
          <a:lstStyle/>
          <a:p>
            <a:r>
              <a:rPr lang="en-US" dirty="0" smtClean="0"/>
              <a:t>Why is this important?</a:t>
            </a:r>
            <a:endParaRPr lang="en-US" dirty="0"/>
          </a:p>
        </p:txBody>
      </p:sp>
    </p:spTree>
    <p:extLst>
      <p:ext uri="{BB962C8B-B14F-4D97-AF65-F5344CB8AC3E}">
        <p14:creationId xmlns:p14="http://schemas.microsoft.com/office/powerpoint/2010/main" val="414119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953000"/>
          </a:xfrm>
        </p:spPr>
        <p:txBody>
          <a:bodyPr>
            <a:normAutofit fontScale="77500" lnSpcReduction="20000"/>
          </a:bodyPr>
          <a:lstStyle/>
          <a:p>
            <a:pPr marL="0" indent="0">
              <a:buNone/>
            </a:pPr>
            <a:r>
              <a:rPr lang="en-US" b="1" dirty="0" err="1"/>
              <a:t>PCUSA</a:t>
            </a:r>
            <a:r>
              <a:rPr lang="en-US" b="1" dirty="0"/>
              <a:t> currently </a:t>
            </a:r>
            <a:r>
              <a:rPr lang="en-US" dirty="0"/>
              <a:t>advocates for abortion in the following ways:</a:t>
            </a:r>
          </a:p>
          <a:p>
            <a:r>
              <a:rPr lang="en-US" dirty="0">
                <a:solidFill>
                  <a:srgbClr val="FFFF00"/>
                </a:solidFill>
              </a:rPr>
              <a:t>S</a:t>
            </a:r>
            <a:r>
              <a:rPr lang="en-US" b="1" dirty="0" smtClean="0">
                <a:solidFill>
                  <a:srgbClr val="FFFF00"/>
                </a:solidFill>
              </a:rPr>
              <a:t>tated </a:t>
            </a:r>
            <a:r>
              <a:rPr lang="en-US" b="1" dirty="0">
                <a:solidFill>
                  <a:srgbClr val="FFFF00"/>
                </a:solidFill>
              </a:rPr>
              <a:t>position</a:t>
            </a:r>
            <a:r>
              <a:rPr lang="en-US" dirty="0">
                <a:solidFill>
                  <a:srgbClr val="FFFF00"/>
                </a:solidFill>
              </a:rPr>
              <a:t>- </a:t>
            </a:r>
            <a:r>
              <a:rPr lang="en-US" dirty="0" smtClean="0"/>
              <a:t>“The </a:t>
            </a:r>
            <a:r>
              <a:rPr lang="en-US" dirty="0"/>
              <a:t>considered decision of a woman to terminate a pregnancy can be a </a:t>
            </a:r>
            <a:r>
              <a:rPr lang="en-US" dirty="0" smtClean="0"/>
              <a:t>morally acceptable</a:t>
            </a:r>
            <a:r>
              <a:rPr lang="en-US" dirty="0"/>
              <a:t>, though certainly not the only or required, decision." </a:t>
            </a:r>
            <a:endParaRPr lang="en-US" dirty="0" smtClean="0"/>
          </a:p>
          <a:p>
            <a:r>
              <a:rPr lang="en-US" dirty="0">
                <a:solidFill>
                  <a:srgbClr val="FFFF00"/>
                </a:solidFill>
              </a:rPr>
              <a:t>S</a:t>
            </a:r>
            <a:r>
              <a:rPr lang="en-US" dirty="0" smtClean="0">
                <a:solidFill>
                  <a:srgbClr val="FFFF00"/>
                </a:solidFill>
              </a:rPr>
              <a:t>exuality curriculum </a:t>
            </a:r>
            <a:r>
              <a:rPr lang="en-US" dirty="0" smtClean="0"/>
              <a:t>-"...</a:t>
            </a:r>
            <a:r>
              <a:rPr lang="en-US" dirty="0"/>
              <a:t>it can be an act of faithfulness before God to intervene in the natural process </a:t>
            </a:r>
            <a:r>
              <a:rPr lang="en-US" dirty="0" smtClean="0"/>
              <a:t>of pregnancy </a:t>
            </a:r>
            <a:r>
              <a:rPr lang="en-US" dirty="0"/>
              <a:t>and terminate it</a:t>
            </a:r>
            <a:r>
              <a:rPr lang="en-US" dirty="0" smtClean="0"/>
              <a:t>."</a:t>
            </a:r>
            <a:endParaRPr lang="en-US" dirty="0"/>
          </a:p>
        </p:txBody>
      </p:sp>
      <p:sp>
        <p:nvSpPr>
          <p:cNvPr id="3" name="Title 2"/>
          <p:cNvSpPr>
            <a:spLocks noGrp="1"/>
          </p:cNvSpPr>
          <p:nvPr>
            <p:ph type="title"/>
          </p:nvPr>
        </p:nvSpPr>
        <p:spPr/>
        <p:txBody>
          <a:bodyPr/>
          <a:lstStyle/>
          <a:p>
            <a:r>
              <a:rPr lang="en-US" dirty="0" smtClean="0"/>
              <a:t>Sanctity of Life</a:t>
            </a:r>
            <a:endParaRPr lang="en-US" dirty="0"/>
          </a:p>
        </p:txBody>
      </p:sp>
    </p:spTree>
    <p:extLst>
      <p:ext uri="{BB962C8B-B14F-4D97-AF65-F5344CB8AC3E}">
        <p14:creationId xmlns:p14="http://schemas.microsoft.com/office/powerpoint/2010/main" val="33021581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6172200"/>
          </a:xfrm>
        </p:spPr>
        <p:txBody>
          <a:bodyPr>
            <a:normAutofit fontScale="85000" lnSpcReduction="20000"/>
          </a:bodyPr>
          <a:lstStyle/>
          <a:p>
            <a:r>
              <a:rPr lang="en-US" dirty="0">
                <a:solidFill>
                  <a:srgbClr val="FFFF00"/>
                </a:solidFill>
              </a:rPr>
              <a:t>F</a:t>
            </a:r>
            <a:r>
              <a:rPr lang="en-US" b="1" dirty="0" smtClean="0">
                <a:solidFill>
                  <a:srgbClr val="FFFF00"/>
                </a:solidFill>
              </a:rPr>
              <a:t>inancial </a:t>
            </a:r>
            <a:r>
              <a:rPr lang="en-US" b="1" dirty="0">
                <a:solidFill>
                  <a:srgbClr val="FFFF00"/>
                </a:solidFill>
              </a:rPr>
              <a:t>support</a:t>
            </a:r>
            <a:r>
              <a:rPr lang="en-US" dirty="0">
                <a:solidFill>
                  <a:srgbClr val="FFFF00"/>
                </a:solidFill>
              </a:rPr>
              <a:t>- </a:t>
            </a:r>
            <a:r>
              <a:rPr lang="en-US" dirty="0" err="1"/>
              <a:t>PCUSA</a:t>
            </a:r>
            <a:r>
              <a:rPr lang="en-US" dirty="0"/>
              <a:t> actively supports and endorses the Religious Coalition </a:t>
            </a:r>
            <a:r>
              <a:rPr lang="en-US" dirty="0" smtClean="0"/>
              <a:t>for Reproductive </a:t>
            </a:r>
            <a:r>
              <a:rPr lang="en-US" dirty="0"/>
              <a:t>Choice (formerly the Religious Coalition for Abortion </a:t>
            </a:r>
            <a:r>
              <a:rPr lang="en-US" dirty="0" smtClean="0"/>
              <a:t>Rights), and Presbyterians </a:t>
            </a:r>
            <a:r>
              <a:rPr lang="en-US" dirty="0"/>
              <a:t>Affirming Reproductive </a:t>
            </a:r>
            <a:r>
              <a:rPr lang="en-US" dirty="0" smtClean="0"/>
              <a:t>Options. </a:t>
            </a:r>
            <a:r>
              <a:rPr lang="en-US" dirty="0"/>
              <a:t>Both organizations are featured on </a:t>
            </a:r>
            <a:r>
              <a:rPr lang="en-US" dirty="0" smtClean="0"/>
              <a:t>the </a:t>
            </a:r>
            <a:r>
              <a:rPr lang="en-US" dirty="0" err="1" smtClean="0"/>
              <a:t>PCUSA</a:t>
            </a:r>
            <a:r>
              <a:rPr lang="en-US" dirty="0" smtClean="0"/>
              <a:t> </a:t>
            </a:r>
            <a:r>
              <a:rPr lang="en-US" dirty="0"/>
              <a:t>website.</a:t>
            </a:r>
          </a:p>
          <a:p>
            <a:r>
              <a:rPr lang="en-US" dirty="0">
                <a:solidFill>
                  <a:srgbClr val="FFFF00"/>
                </a:solidFill>
              </a:rPr>
              <a:t>M</a:t>
            </a:r>
            <a:r>
              <a:rPr lang="en-US" b="1" dirty="0" smtClean="0">
                <a:solidFill>
                  <a:srgbClr val="FFFF00"/>
                </a:solidFill>
              </a:rPr>
              <a:t>edical </a:t>
            </a:r>
            <a:r>
              <a:rPr lang="en-US" b="1" dirty="0">
                <a:solidFill>
                  <a:srgbClr val="FFFF00"/>
                </a:solidFill>
              </a:rPr>
              <a:t>benefits plan</a:t>
            </a:r>
            <a:r>
              <a:rPr lang="en-US" dirty="0">
                <a:solidFill>
                  <a:srgbClr val="FFFF00"/>
                </a:solidFill>
              </a:rPr>
              <a:t>- </a:t>
            </a:r>
            <a:r>
              <a:rPr lang="en-US" dirty="0" err="1"/>
              <a:t>PCUSA’s</a:t>
            </a:r>
            <a:r>
              <a:rPr lang="en-US" dirty="0"/>
              <a:t> plan pays for abortion without restriction.</a:t>
            </a:r>
          </a:p>
          <a:p>
            <a:endParaRPr lang="en-US" dirty="0"/>
          </a:p>
        </p:txBody>
      </p:sp>
    </p:spTree>
    <p:extLst>
      <p:ext uri="{BB962C8B-B14F-4D97-AF65-F5344CB8AC3E}">
        <p14:creationId xmlns:p14="http://schemas.microsoft.com/office/powerpoint/2010/main" val="4727877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638800"/>
          </a:xfrm>
        </p:spPr>
        <p:txBody>
          <a:bodyPr>
            <a:normAutofit fontScale="55000" lnSpcReduction="20000"/>
          </a:bodyPr>
          <a:lstStyle/>
          <a:p>
            <a:pPr marL="0" lvl="0" indent="0">
              <a:buNone/>
            </a:pPr>
            <a:r>
              <a:rPr lang="en-US" sz="8700" dirty="0"/>
              <a:t>1910 Five essentials named: </a:t>
            </a:r>
            <a:endParaRPr lang="en-US" sz="8700" dirty="0" smtClean="0"/>
          </a:p>
          <a:p>
            <a:pPr lvl="0"/>
            <a:r>
              <a:rPr lang="en-US" sz="6500" dirty="0" smtClean="0"/>
              <a:t>The</a:t>
            </a:r>
            <a:r>
              <a:rPr lang="en-US" sz="6500" dirty="0"/>
              <a:t> </a:t>
            </a:r>
            <a:r>
              <a:rPr lang="en-US" sz="6500" dirty="0" smtClean="0">
                <a:solidFill>
                  <a:srgbClr val="FFFF00"/>
                </a:solidFill>
              </a:rPr>
              <a:t>inspiration</a:t>
            </a:r>
            <a:r>
              <a:rPr lang="en-US" sz="6500" dirty="0" smtClean="0"/>
              <a:t> of </a:t>
            </a:r>
            <a:r>
              <a:rPr lang="en-US" sz="6500" dirty="0"/>
              <a:t>the </a:t>
            </a:r>
            <a:r>
              <a:rPr lang="en-US" sz="6500" dirty="0" smtClean="0"/>
              <a:t>Bible</a:t>
            </a:r>
            <a:r>
              <a:rPr lang="en-US" sz="6500" dirty="0"/>
              <a:t> by the Holy </a:t>
            </a:r>
            <a:r>
              <a:rPr lang="en-US" sz="6500" dirty="0" smtClean="0"/>
              <a:t>Spirit</a:t>
            </a:r>
            <a:r>
              <a:rPr lang="en-US" sz="6500" dirty="0"/>
              <a:t> and the </a:t>
            </a:r>
            <a:r>
              <a:rPr lang="en-US" sz="6500" dirty="0">
                <a:solidFill>
                  <a:srgbClr val="FFFF00"/>
                </a:solidFill>
              </a:rPr>
              <a:t>inerrancy</a:t>
            </a:r>
            <a:r>
              <a:rPr lang="en-US" sz="6500" dirty="0"/>
              <a:t> of Scripture as a result of this.</a:t>
            </a:r>
          </a:p>
          <a:p>
            <a:pPr lvl="0"/>
            <a:r>
              <a:rPr lang="en-US" sz="6500" dirty="0"/>
              <a:t>The </a:t>
            </a:r>
            <a:r>
              <a:rPr lang="en-US" sz="6500" dirty="0">
                <a:solidFill>
                  <a:srgbClr val="FFFF00"/>
                </a:solidFill>
              </a:rPr>
              <a:t>virgin birth</a:t>
            </a:r>
            <a:r>
              <a:rPr lang="en-US" sz="6500" dirty="0"/>
              <a:t> of Christ.</a:t>
            </a:r>
          </a:p>
          <a:p>
            <a:pPr lvl="0"/>
            <a:r>
              <a:rPr lang="en-US" sz="6500" dirty="0"/>
              <a:t>The belief that Christ's death was an </a:t>
            </a:r>
            <a:r>
              <a:rPr lang="en-US" sz="6500" dirty="0">
                <a:solidFill>
                  <a:srgbClr val="FFFF00"/>
                </a:solidFill>
              </a:rPr>
              <a:t>atonement</a:t>
            </a:r>
            <a:r>
              <a:rPr lang="en-US" sz="6500" dirty="0"/>
              <a:t> for sin.</a:t>
            </a:r>
          </a:p>
          <a:p>
            <a:pPr lvl="0"/>
            <a:r>
              <a:rPr lang="en-US" sz="6500" dirty="0"/>
              <a:t>The </a:t>
            </a:r>
            <a:r>
              <a:rPr lang="en-US" sz="6500" dirty="0">
                <a:solidFill>
                  <a:srgbClr val="FFFF00"/>
                </a:solidFill>
              </a:rPr>
              <a:t>bodily resurrection </a:t>
            </a:r>
            <a:r>
              <a:rPr lang="en-US" sz="6500" dirty="0"/>
              <a:t>of Christ.</a:t>
            </a:r>
          </a:p>
          <a:p>
            <a:pPr lvl="0"/>
            <a:r>
              <a:rPr lang="en-US" sz="6500" dirty="0"/>
              <a:t>The </a:t>
            </a:r>
            <a:r>
              <a:rPr lang="en-US" sz="6500" dirty="0">
                <a:solidFill>
                  <a:srgbClr val="FFFF00"/>
                </a:solidFill>
              </a:rPr>
              <a:t>historical reality </a:t>
            </a:r>
            <a:r>
              <a:rPr lang="en-US" sz="6500" dirty="0"/>
              <a:t>of Christ's miracles</a:t>
            </a:r>
            <a:r>
              <a:rPr lang="en-US" sz="6500" dirty="0" smtClean="0"/>
              <a:t>.</a:t>
            </a:r>
            <a:endParaRPr lang="en-US" sz="5800" dirty="0"/>
          </a:p>
        </p:txBody>
      </p:sp>
      <p:sp>
        <p:nvSpPr>
          <p:cNvPr id="3" name="Title 2"/>
          <p:cNvSpPr>
            <a:spLocks noGrp="1"/>
          </p:cNvSpPr>
          <p:nvPr>
            <p:ph type="title"/>
          </p:nvPr>
        </p:nvSpPr>
        <p:spPr/>
        <p:txBody>
          <a:bodyPr/>
          <a:lstStyle/>
          <a:p>
            <a:r>
              <a:rPr lang="en-US" dirty="0"/>
              <a:t>How did this happen</a:t>
            </a:r>
            <a:r>
              <a:rPr lang="en-US" dirty="0" smtClean="0"/>
              <a:t>?</a:t>
            </a:r>
            <a:endParaRPr lang="en-US" dirty="0"/>
          </a:p>
        </p:txBody>
      </p:sp>
    </p:spTree>
    <p:extLst>
      <p:ext uri="{BB962C8B-B14F-4D97-AF65-F5344CB8AC3E}">
        <p14:creationId xmlns:p14="http://schemas.microsoft.com/office/powerpoint/2010/main" val="25454648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19100" y="838200"/>
            <a:ext cx="8229600" cy="1219200"/>
          </a:xfrm>
        </p:spPr>
        <p:txBody>
          <a:bodyPr/>
          <a:lstStyle/>
          <a:p>
            <a:pPr algn="ctr"/>
            <a:r>
              <a:rPr lang="en-US" sz="6600" dirty="0" smtClean="0"/>
              <a:t>1910</a:t>
            </a:r>
            <a:br>
              <a:rPr lang="en-US" sz="6600" dirty="0" smtClean="0"/>
            </a:br>
            <a:r>
              <a:rPr lang="en-US" sz="6600" dirty="0" smtClean="0"/>
              <a:t>5 Essentials</a:t>
            </a:r>
            <a:endParaRPr lang="en-US" sz="6600" dirty="0"/>
          </a:p>
        </p:txBody>
      </p:sp>
      <p:sp>
        <p:nvSpPr>
          <p:cNvPr id="4" name="Isosceles Triangle 3"/>
          <p:cNvSpPr/>
          <p:nvPr/>
        </p:nvSpPr>
        <p:spPr>
          <a:xfrm>
            <a:off x="3810000" y="4114800"/>
            <a:ext cx="1447800" cy="1219200"/>
          </a:xfrm>
          <a:prstGeom prst="triangl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5" name="Minus 4"/>
          <p:cNvSpPr/>
          <p:nvPr/>
        </p:nvSpPr>
        <p:spPr>
          <a:xfrm rot="620681">
            <a:off x="460623" y="3606833"/>
            <a:ext cx="8839200" cy="762000"/>
          </a:xfrm>
          <a:prstGeom prst="mathMinus">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extBox 5"/>
          <p:cNvSpPr txBox="1"/>
          <p:nvPr/>
        </p:nvSpPr>
        <p:spPr>
          <a:xfrm>
            <a:off x="5638800" y="3192911"/>
            <a:ext cx="2895600" cy="584775"/>
          </a:xfrm>
          <a:prstGeom prst="rect">
            <a:avLst/>
          </a:prstGeom>
          <a:noFill/>
        </p:spPr>
        <p:txBody>
          <a:bodyPr wrap="square" rtlCol="0">
            <a:spAutoFit/>
          </a:bodyPr>
          <a:lstStyle/>
          <a:p>
            <a:pPr algn="ctr"/>
            <a:r>
              <a:rPr lang="en-US" sz="3200" b="1" dirty="0" smtClean="0"/>
              <a:t>Orthodox</a:t>
            </a:r>
            <a:endParaRPr lang="en-US" sz="3200" b="1" dirty="0"/>
          </a:p>
        </p:txBody>
      </p:sp>
      <p:sp>
        <p:nvSpPr>
          <p:cNvPr id="7" name="TextBox 6"/>
          <p:cNvSpPr txBox="1"/>
          <p:nvPr/>
        </p:nvSpPr>
        <p:spPr>
          <a:xfrm>
            <a:off x="838200" y="2710951"/>
            <a:ext cx="1752600" cy="461665"/>
          </a:xfrm>
          <a:prstGeom prst="rect">
            <a:avLst/>
          </a:prstGeom>
          <a:noFill/>
        </p:spPr>
        <p:txBody>
          <a:bodyPr wrap="square" rtlCol="0">
            <a:spAutoFit/>
          </a:bodyPr>
          <a:lstStyle/>
          <a:p>
            <a:pPr algn="ctr"/>
            <a:r>
              <a:rPr lang="en-US" sz="2400" b="1" dirty="0" smtClean="0"/>
              <a:t>Liberal</a:t>
            </a:r>
            <a:endParaRPr lang="en-US" b="1" dirty="0"/>
          </a:p>
        </p:txBody>
      </p:sp>
    </p:spTree>
    <p:extLst>
      <p:ext uri="{BB962C8B-B14F-4D97-AF65-F5344CB8AC3E}">
        <p14:creationId xmlns:p14="http://schemas.microsoft.com/office/powerpoint/2010/main" val="2001705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The Bible is the only infallible rule of faith and practice. The Holy Spirit spoke through its authors and witnesses to us today that it is indeed and in truth the very Word of God, God’s gift to the world and guide for His people.</a:t>
            </a:r>
          </a:p>
          <a:p>
            <a:pPr lvl="6" algn="r">
              <a:buNone/>
            </a:pPr>
            <a:r>
              <a:rPr lang="en-US" sz="2600" dirty="0" smtClean="0"/>
              <a:t>Essential Tenets 2007</a:t>
            </a:r>
            <a:endParaRPr lang="en-US" sz="2600" dirty="0"/>
          </a:p>
        </p:txBody>
      </p:sp>
      <p:sp>
        <p:nvSpPr>
          <p:cNvPr id="3" name="Title 2"/>
          <p:cNvSpPr>
            <a:spLocks noGrp="1"/>
          </p:cNvSpPr>
          <p:nvPr>
            <p:ph type="title"/>
          </p:nvPr>
        </p:nvSpPr>
        <p:spPr/>
        <p:txBody>
          <a:bodyPr/>
          <a:lstStyle/>
          <a:p>
            <a:r>
              <a:rPr lang="en-US" dirty="0" smtClean="0"/>
              <a:t>SCRIPTURE AT FPCD</a:t>
            </a:r>
            <a:endParaRPr lang="en-US" dirty="0"/>
          </a:p>
        </p:txBody>
      </p:sp>
    </p:spTree>
    <p:extLst>
      <p:ext uri="{BB962C8B-B14F-4D97-AF65-F5344CB8AC3E}">
        <p14:creationId xmlns:p14="http://schemas.microsoft.com/office/powerpoint/2010/main" val="1397141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953000"/>
          </a:xfrm>
        </p:spPr>
        <p:txBody>
          <a:bodyPr>
            <a:noAutofit/>
          </a:bodyPr>
          <a:lstStyle/>
          <a:p>
            <a:pPr marL="0" indent="0">
              <a:buNone/>
            </a:pPr>
            <a:r>
              <a:rPr lang="en-US" sz="4000" dirty="0" smtClean="0"/>
              <a:t>“We </a:t>
            </a:r>
            <a:r>
              <a:rPr lang="en-US" sz="4000" dirty="0"/>
              <a:t>are united in believing that </a:t>
            </a:r>
            <a:r>
              <a:rPr lang="en-US" sz="4000" dirty="0">
                <a:solidFill>
                  <a:srgbClr val="FFFF00"/>
                </a:solidFill>
              </a:rPr>
              <a:t>these are not the only theories </a:t>
            </a:r>
            <a:r>
              <a:rPr lang="en-US" sz="4000" dirty="0"/>
              <a:t>allowed by the Scriptures </a:t>
            </a:r>
            <a:r>
              <a:rPr lang="en-US" sz="4000" dirty="0" smtClean="0"/>
              <a:t>…and </a:t>
            </a:r>
            <a:r>
              <a:rPr lang="en-US" sz="4000" dirty="0"/>
              <a:t>that all who hold to these facts and doctrines, </a:t>
            </a:r>
            <a:r>
              <a:rPr lang="en-US" sz="4000" dirty="0">
                <a:solidFill>
                  <a:srgbClr val="FFFF00"/>
                </a:solidFill>
              </a:rPr>
              <a:t>whatever theories they may employ</a:t>
            </a:r>
            <a:r>
              <a:rPr lang="en-US" sz="4000" dirty="0"/>
              <a:t> to explain them, are worthy of all confidence and fellowship." </a:t>
            </a:r>
          </a:p>
        </p:txBody>
      </p:sp>
      <p:sp>
        <p:nvSpPr>
          <p:cNvPr id="3" name="Title 2"/>
          <p:cNvSpPr>
            <a:spLocks noGrp="1"/>
          </p:cNvSpPr>
          <p:nvPr>
            <p:ph type="title"/>
          </p:nvPr>
        </p:nvSpPr>
        <p:spPr/>
        <p:txBody>
          <a:bodyPr/>
          <a:lstStyle/>
          <a:p>
            <a:r>
              <a:rPr lang="en-US" sz="4000" dirty="0" smtClean="0"/>
              <a:t>1927 “The Auburn Declaration”</a:t>
            </a:r>
            <a:endParaRPr lang="en-US" sz="4000" dirty="0"/>
          </a:p>
        </p:txBody>
      </p:sp>
    </p:spTree>
    <p:extLst>
      <p:ext uri="{BB962C8B-B14F-4D97-AF65-F5344CB8AC3E}">
        <p14:creationId xmlns:p14="http://schemas.microsoft.com/office/powerpoint/2010/main" val="9598407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19100" y="838200"/>
            <a:ext cx="8229600" cy="1219200"/>
          </a:xfrm>
        </p:spPr>
        <p:txBody>
          <a:bodyPr/>
          <a:lstStyle/>
          <a:p>
            <a:pPr algn="ctr"/>
            <a:r>
              <a:rPr lang="en-US" sz="6600" dirty="0" smtClean="0"/>
              <a:t>1927</a:t>
            </a:r>
            <a:br>
              <a:rPr lang="en-US" sz="6600" dirty="0" smtClean="0"/>
            </a:br>
            <a:r>
              <a:rPr lang="en-US" sz="6600" dirty="0" smtClean="0"/>
              <a:t>“No Essentials”</a:t>
            </a:r>
            <a:endParaRPr lang="en-US" sz="6600" dirty="0"/>
          </a:p>
        </p:txBody>
      </p:sp>
      <p:sp>
        <p:nvSpPr>
          <p:cNvPr id="4" name="Isosceles Triangle 3"/>
          <p:cNvSpPr/>
          <p:nvPr/>
        </p:nvSpPr>
        <p:spPr>
          <a:xfrm>
            <a:off x="3810000" y="4114800"/>
            <a:ext cx="1447800" cy="1219200"/>
          </a:xfrm>
          <a:prstGeom prst="triangl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5" name="Minus 4"/>
          <p:cNvSpPr/>
          <p:nvPr/>
        </p:nvSpPr>
        <p:spPr>
          <a:xfrm rot="21429236">
            <a:off x="114300" y="3610086"/>
            <a:ext cx="8839200" cy="762000"/>
          </a:xfrm>
          <a:prstGeom prst="mathMinus">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extBox 5"/>
          <p:cNvSpPr txBox="1"/>
          <p:nvPr/>
        </p:nvSpPr>
        <p:spPr>
          <a:xfrm>
            <a:off x="5638800" y="2977061"/>
            <a:ext cx="2895600" cy="584775"/>
          </a:xfrm>
          <a:prstGeom prst="rect">
            <a:avLst/>
          </a:prstGeom>
          <a:noFill/>
        </p:spPr>
        <p:txBody>
          <a:bodyPr wrap="square" rtlCol="0">
            <a:spAutoFit/>
          </a:bodyPr>
          <a:lstStyle/>
          <a:p>
            <a:pPr algn="ctr"/>
            <a:r>
              <a:rPr lang="en-US" sz="3200" b="1" dirty="0" smtClean="0"/>
              <a:t>Orthodox</a:t>
            </a:r>
            <a:endParaRPr lang="en-US" sz="3200" b="1" dirty="0"/>
          </a:p>
        </p:txBody>
      </p:sp>
      <p:sp>
        <p:nvSpPr>
          <p:cNvPr id="7" name="TextBox 6"/>
          <p:cNvSpPr txBox="1"/>
          <p:nvPr/>
        </p:nvSpPr>
        <p:spPr>
          <a:xfrm>
            <a:off x="990600" y="3098722"/>
            <a:ext cx="1752600" cy="584775"/>
          </a:xfrm>
          <a:prstGeom prst="rect">
            <a:avLst/>
          </a:prstGeom>
          <a:noFill/>
        </p:spPr>
        <p:txBody>
          <a:bodyPr wrap="square" rtlCol="0">
            <a:spAutoFit/>
          </a:bodyPr>
          <a:lstStyle/>
          <a:p>
            <a:pPr algn="ctr"/>
            <a:r>
              <a:rPr lang="en-US" sz="3200" b="1" dirty="0" smtClean="0"/>
              <a:t>Liberal</a:t>
            </a:r>
            <a:endParaRPr lang="en-US" sz="3200" b="1" dirty="0"/>
          </a:p>
        </p:txBody>
      </p:sp>
    </p:spTree>
    <p:extLst>
      <p:ext uri="{BB962C8B-B14F-4D97-AF65-F5344CB8AC3E}">
        <p14:creationId xmlns:p14="http://schemas.microsoft.com/office/powerpoint/2010/main" val="19701980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05400"/>
          </a:xfrm>
        </p:spPr>
        <p:txBody>
          <a:bodyPr>
            <a:normAutofit fontScale="92500" lnSpcReduction="20000"/>
          </a:bodyPr>
          <a:lstStyle/>
          <a:p>
            <a:pPr marL="0" indent="0">
              <a:buNone/>
            </a:pPr>
            <a:r>
              <a:rPr lang="en-US" dirty="0" smtClean="0"/>
              <a:t>Multiple waves leave to form: </a:t>
            </a:r>
          </a:p>
          <a:p>
            <a:r>
              <a:rPr lang="en-US" dirty="0" smtClean="0"/>
              <a:t>Orthodox Presbyterian Church (1936) </a:t>
            </a:r>
          </a:p>
          <a:p>
            <a:r>
              <a:rPr lang="en-US" dirty="0" smtClean="0"/>
              <a:t>Presbyterian Church in America (1973)</a:t>
            </a:r>
          </a:p>
          <a:p>
            <a:r>
              <a:rPr lang="en-US" dirty="0" smtClean="0"/>
              <a:t>Evangelical Presbyterian Church (1981)</a:t>
            </a:r>
          </a:p>
          <a:p>
            <a:r>
              <a:rPr lang="en-US" dirty="0" smtClean="0"/>
              <a:t>Evangelical Covenant Order of Presbyterians (2012)</a:t>
            </a:r>
          </a:p>
        </p:txBody>
      </p:sp>
      <p:sp>
        <p:nvSpPr>
          <p:cNvPr id="3" name="Title 2"/>
          <p:cNvSpPr>
            <a:spLocks noGrp="1"/>
          </p:cNvSpPr>
          <p:nvPr>
            <p:ph type="title"/>
          </p:nvPr>
        </p:nvSpPr>
        <p:spPr/>
        <p:txBody>
          <a:bodyPr/>
          <a:lstStyle/>
          <a:p>
            <a:r>
              <a:rPr lang="en-US" dirty="0" smtClean="0"/>
              <a:t>Since 1927</a:t>
            </a:r>
            <a:endParaRPr lang="en-US" dirty="0"/>
          </a:p>
        </p:txBody>
      </p:sp>
    </p:spTree>
    <p:extLst>
      <p:ext uri="{BB962C8B-B14F-4D97-AF65-F5344CB8AC3E}">
        <p14:creationId xmlns:p14="http://schemas.microsoft.com/office/powerpoint/2010/main" val="7798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05400"/>
          </a:xfrm>
        </p:spPr>
        <p:txBody>
          <a:bodyPr>
            <a:normAutofit/>
          </a:bodyPr>
          <a:lstStyle/>
          <a:p>
            <a:r>
              <a:rPr lang="en-US" sz="4800" dirty="0" smtClean="0"/>
              <a:t>Seminary </a:t>
            </a:r>
            <a:r>
              <a:rPr lang="en-US" sz="4800" dirty="0" smtClean="0"/>
              <a:t>faculties become more and more representative of the liberal/progressive wing of the church.</a:t>
            </a:r>
          </a:p>
          <a:p>
            <a:endParaRPr lang="en-US" dirty="0"/>
          </a:p>
        </p:txBody>
      </p:sp>
      <p:sp>
        <p:nvSpPr>
          <p:cNvPr id="3" name="Title 2"/>
          <p:cNvSpPr>
            <a:spLocks noGrp="1"/>
          </p:cNvSpPr>
          <p:nvPr>
            <p:ph type="title"/>
          </p:nvPr>
        </p:nvSpPr>
        <p:spPr/>
        <p:txBody>
          <a:bodyPr/>
          <a:lstStyle/>
          <a:p>
            <a:r>
              <a:rPr lang="en-US" dirty="0" smtClean="0"/>
              <a:t>Since 1927</a:t>
            </a:r>
            <a:endParaRPr lang="en-US" dirty="0"/>
          </a:p>
        </p:txBody>
      </p:sp>
    </p:spTree>
    <p:extLst>
      <p:ext uri="{BB962C8B-B14F-4D97-AF65-F5344CB8AC3E}">
        <p14:creationId xmlns:p14="http://schemas.microsoft.com/office/powerpoint/2010/main" val="5268226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05400"/>
          </a:xfrm>
        </p:spPr>
        <p:txBody>
          <a:bodyPr>
            <a:noAutofit/>
          </a:bodyPr>
          <a:lstStyle/>
          <a:p>
            <a:r>
              <a:rPr lang="en-US" sz="4800" dirty="0" smtClean="0"/>
              <a:t>Church </a:t>
            </a:r>
            <a:r>
              <a:rPr lang="en-US" sz="4800" dirty="0" smtClean="0"/>
              <a:t>hierarchy becomes more and more representative of the liberal/progressive wing of the church.</a:t>
            </a:r>
            <a:endParaRPr lang="en-US" sz="4800" dirty="0"/>
          </a:p>
        </p:txBody>
      </p:sp>
      <p:sp>
        <p:nvSpPr>
          <p:cNvPr id="3" name="Title 2"/>
          <p:cNvSpPr>
            <a:spLocks noGrp="1"/>
          </p:cNvSpPr>
          <p:nvPr>
            <p:ph type="title"/>
          </p:nvPr>
        </p:nvSpPr>
        <p:spPr/>
        <p:txBody>
          <a:bodyPr/>
          <a:lstStyle/>
          <a:p>
            <a:r>
              <a:rPr lang="en-US" dirty="0" smtClean="0"/>
              <a:t>Since 1927</a:t>
            </a:r>
            <a:endParaRPr lang="en-US" dirty="0"/>
          </a:p>
        </p:txBody>
      </p:sp>
    </p:spTree>
    <p:extLst>
      <p:ext uri="{BB962C8B-B14F-4D97-AF65-F5344CB8AC3E}">
        <p14:creationId xmlns:p14="http://schemas.microsoft.com/office/powerpoint/2010/main" val="5268226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Those who are called to office in the church are to lead a life in </a:t>
            </a:r>
            <a:r>
              <a:rPr lang="en-US" b="1" i="1" dirty="0">
                <a:solidFill>
                  <a:srgbClr val="FFFF00"/>
                </a:solidFill>
              </a:rPr>
              <a:t>obedience to Scripture</a:t>
            </a:r>
            <a:r>
              <a:rPr lang="en-US" dirty="0"/>
              <a:t> and in </a:t>
            </a:r>
            <a:r>
              <a:rPr lang="en-US" b="1" i="1" dirty="0">
                <a:solidFill>
                  <a:srgbClr val="FFFF00"/>
                </a:solidFill>
              </a:rPr>
              <a:t>conformity to</a:t>
            </a:r>
            <a:r>
              <a:rPr lang="en-US" dirty="0"/>
              <a:t> the historic confessional standards of the church. </a:t>
            </a:r>
            <a:endParaRPr lang="en-US" dirty="0" smtClean="0"/>
          </a:p>
          <a:p>
            <a:r>
              <a:rPr lang="en-US" dirty="0" smtClean="0"/>
              <a:t>G-6.0106</a:t>
            </a:r>
            <a:r>
              <a:rPr lang="en-US" sz="2400" dirty="0" smtClean="0"/>
              <a:t>b</a:t>
            </a:r>
            <a:endParaRPr lang="en-US" sz="2400" dirty="0"/>
          </a:p>
        </p:txBody>
      </p:sp>
      <p:sp>
        <p:nvSpPr>
          <p:cNvPr id="3" name="Title 2"/>
          <p:cNvSpPr>
            <a:spLocks noGrp="1"/>
          </p:cNvSpPr>
          <p:nvPr>
            <p:ph type="title"/>
          </p:nvPr>
        </p:nvSpPr>
        <p:spPr/>
        <p:txBody>
          <a:bodyPr/>
          <a:lstStyle/>
          <a:p>
            <a:r>
              <a:rPr lang="en-US" dirty="0" smtClean="0"/>
              <a:t>Old Form of Government</a:t>
            </a:r>
            <a:endParaRPr lang="en-US" dirty="0"/>
          </a:p>
        </p:txBody>
      </p:sp>
    </p:spTree>
    <p:extLst>
      <p:ext uri="{BB962C8B-B14F-4D97-AF65-F5344CB8AC3E}">
        <p14:creationId xmlns:p14="http://schemas.microsoft.com/office/powerpoint/2010/main" val="10973170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F-2.0104</a:t>
            </a:r>
            <a:endParaRPr lang="en-US" dirty="0"/>
          </a:p>
          <a:p>
            <a:r>
              <a:rPr lang="en-US" dirty="0"/>
              <a:t>Councils shall be </a:t>
            </a:r>
            <a:r>
              <a:rPr lang="en-US" b="1" i="1" dirty="0">
                <a:solidFill>
                  <a:srgbClr val="FFFF00"/>
                </a:solidFill>
              </a:rPr>
              <a:t>guided by</a:t>
            </a:r>
            <a:r>
              <a:rPr lang="en-US" dirty="0">
                <a:solidFill>
                  <a:srgbClr val="FFFF00"/>
                </a:solidFill>
              </a:rPr>
              <a:t> </a:t>
            </a:r>
            <a:r>
              <a:rPr lang="en-US" dirty="0"/>
              <a:t>Scripture and the confessions in applying standards to individual candidates.</a:t>
            </a:r>
          </a:p>
          <a:p>
            <a:endParaRPr lang="en-US" dirty="0"/>
          </a:p>
        </p:txBody>
      </p:sp>
      <p:sp>
        <p:nvSpPr>
          <p:cNvPr id="3" name="Title 2"/>
          <p:cNvSpPr>
            <a:spLocks noGrp="1"/>
          </p:cNvSpPr>
          <p:nvPr>
            <p:ph type="title"/>
          </p:nvPr>
        </p:nvSpPr>
        <p:spPr/>
        <p:txBody>
          <a:bodyPr/>
          <a:lstStyle/>
          <a:p>
            <a:r>
              <a:rPr lang="en-US" dirty="0" smtClean="0"/>
              <a:t>2011 Form of </a:t>
            </a:r>
            <a:r>
              <a:rPr lang="en-US" dirty="0" err="1" smtClean="0"/>
              <a:t>Governent</a:t>
            </a:r>
            <a:endParaRPr lang="en-US" dirty="0"/>
          </a:p>
        </p:txBody>
      </p:sp>
    </p:spTree>
    <p:extLst>
      <p:ext uri="{BB962C8B-B14F-4D97-AF65-F5344CB8AC3E}">
        <p14:creationId xmlns:p14="http://schemas.microsoft.com/office/powerpoint/2010/main" val="32057831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19100" y="838200"/>
            <a:ext cx="8229600" cy="1219200"/>
          </a:xfrm>
        </p:spPr>
        <p:txBody>
          <a:bodyPr/>
          <a:lstStyle/>
          <a:p>
            <a:pPr algn="ctr"/>
            <a:r>
              <a:rPr lang="en-US" sz="6600" dirty="0" smtClean="0"/>
              <a:t>Today</a:t>
            </a:r>
            <a:endParaRPr lang="en-US" sz="6600" dirty="0"/>
          </a:p>
        </p:txBody>
      </p:sp>
      <p:sp>
        <p:nvSpPr>
          <p:cNvPr id="4" name="Isosceles Triangle 3"/>
          <p:cNvSpPr/>
          <p:nvPr/>
        </p:nvSpPr>
        <p:spPr>
          <a:xfrm>
            <a:off x="4935921" y="4114799"/>
            <a:ext cx="1447800" cy="1219200"/>
          </a:xfrm>
          <a:prstGeom prst="triangl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5" name="Minus 4"/>
          <p:cNvSpPr/>
          <p:nvPr/>
        </p:nvSpPr>
        <p:spPr>
          <a:xfrm rot="20901096">
            <a:off x="-699896" y="3983216"/>
            <a:ext cx="8839200" cy="762000"/>
          </a:xfrm>
          <a:prstGeom prst="mathMinus">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TextBox 5"/>
          <p:cNvSpPr txBox="1"/>
          <p:nvPr/>
        </p:nvSpPr>
        <p:spPr>
          <a:xfrm>
            <a:off x="5659821" y="2738735"/>
            <a:ext cx="2895600" cy="523220"/>
          </a:xfrm>
          <a:prstGeom prst="rect">
            <a:avLst/>
          </a:prstGeom>
          <a:noFill/>
        </p:spPr>
        <p:txBody>
          <a:bodyPr wrap="square" rtlCol="0">
            <a:spAutoFit/>
          </a:bodyPr>
          <a:lstStyle/>
          <a:p>
            <a:pPr algn="ctr"/>
            <a:r>
              <a:rPr lang="en-US" sz="2800" b="1" dirty="0" smtClean="0"/>
              <a:t>Orthodox</a:t>
            </a:r>
            <a:endParaRPr lang="en-US" sz="3200" b="1" dirty="0"/>
          </a:p>
        </p:txBody>
      </p:sp>
      <p:sp>
        <p:nvSpPr>
          <p:cNvPr id="7" name="TextBox 6"/>
          <p:cNvSpPr txBox="1"/>
          <p:nvPr/>
        </p:nvSpPr>
        <p:spPr>
          <a:xfrm>
            <a:off x="762000" y="3385569"/>
            <a:ext cx="3124200" cy="769441"/>
          </a:xfrm>
          <a:prstGeom prst="rect">
            <a:avLst/>
          </a:prstGeom>
          <a:noFill/>
        </p:spPr>
        <p:txBody>
          <a:bodyPr wrap="square" rtlCol="0">
            <a:spAutoFit/>
          </a:bodyPr>
          <a:lstStyle/>
          <a:p>
            <a:pPr algn="ctr"/>
            <a:r>
              <a:rPr lang="en-US" sz="4400" b="1" dirty="0" smtClean="0"/>
              <a:t>Liberal</a:t>
            </a:r>
            <a:endParaRPr lang="en-US" sz="3600" b="1" dirty="0"/>
          </a:p>
        </p:txBody>
      </p:sp>
    </p:spTree>
    <p:extLst>
      <p:ext uri="{BB962C8B-B14F-4D97-AF65-F5344CB8AC3E}">
        <p14:creationId xmlns:p14="http://schemas.microsoft.com/office/powerpoint/2010/main" val="7925020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029200"/>
          </a:xfrm>
        </p:spPr>
        <p:txBody>
          <a:bodyPr>
            <a:noAutofit/>
          </a:bodyPr>
          <a:lstStyle/>
          <a:p>
            <a:r>
              <a:rPr lang="en-US" sz="4000" dirty="0" smtClean="0"/>
              <a:t>Years </a:t>
            </a:r>
            <a:r>
              <a:rPr lang="en-US" sz="4000" dirty="0"/>
              <a:t>of </a:t>
            </a:r>
            <a:r>
              <a:rPr lang="en-US" sz="4000" dirty="0" smtClean="0"/>
              <a:t>support for renewal ministries by session &amp; pastors</a:t>
            </a:r>
          </a:p>
          <a:p>
            <a:r>
              <a:rPr lang="en-US" sz="4000" dirty="0"/>
              <a:t>Formation of Denominational Relations Team</a:t>
            </a:r>
          </a:p>
          <a:p>
            <a:r>
              <a:rPr lang="en-US" sz="4000" dirty="0" smtClean="0"/>
              <a:t>Per </a:t>
            </a:r>
            <a:r>
              <a:rPr lang="en-US" sz="4000" dirty="0"/>
              <a:t>Capita </a:t>
            </a:r>
            <a:r>
              <a:rPr lang="en-US" sz="4000" dirty="0" smtClean="0"/>
              <a:t>Decision </a:t>
            </a:r>
            <a:r>
              <a:rPr lang="en-US" sz="4000" dirty="0"/>
              <a:t>by </a:t>
            </a:r>
            <a:r>
              <a:rPr lang="en-US" sz="4000" dirty="0" smtClean="0"/>
              <a:t>Session, May 2011</a:t>
            </a:r>
            <a:endParaRPr lang="en-US" sz="4000" dirty="0"/>
          </a:p>
          <a:p>
            <a:r>
              <a:rPr lang="en-US" sz="4000" dirty="0"/>
              <a:t>Current Educational </a:t>
            </a:r>
            <a:r>
              <a:rPr lang="en-US" sz="4000" dirty="0" smtClean="0"/>
              <a:t>Efforts</a:t>
            </a:r>
            <a:endParaRPr lang="en-US" sz="4000" dirty="0"/>
          </a:p>
        </p:txBody>
      </p:sp>
      <p:sp>
        <p:nvSpPr>
          <p:cNvPr id="3" name="Title 2"/>
          <p:cNvSpPr>
            <a:spLocks noGrp="1"/>
          </p:cNvSpPr>
          <p:nvPr>
            <p:ph type="title"/>
          </p:nvPr>
        </p:nvSpPr>
        <p:spPr/>
        <p:txBody>
          <a:bodyPr/>
          <a:lstStyle/>
          <a:p>
            <a:r>
              <a:rPr lang="en-US" dirty="0"/>
              <a:t>Local </a:t>
            </a:r>
            <a:r>
              <a:rPr lang="en-US" dirty="0" smtClean="0"/>
              <a:t>Process</a:t>
            </a:r>
            <a:endParaRPr lang="en-US" dirty="0"/>
          </a:p>
        </p:txBody>
      </p:sp>
    </p:spTree>
    <p:extLst>
      <p:ext uri="{BB962C8B-B14F-4D97-AF65-F5344CB8AC3E}">
        <p14:creationId xmlns:p14="http://schemas.microsoft.com/office/powerpoint/2010/main" val="2795068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800600"/>
          </a:xfrm>
        </p:spPr>
        <p:txBody>
          <a:bodyPr>
            <a:noAutofit/>
          </a:bodyPr>
          <a:lstStyle/>
          <a:p>
            <a:r>
              <a:rPr lang="en-US" sz="4000" dirty="0"/>
              <a:t>"The owner's servants came to him and said, 'Sir, didn't you sow good seed in your field? Where then did the weeds come from?' "'An enemy did this,' he replied. "The servants asked him, 'Do you want us to go and pull them up</a:t>
            </a:r>
            <a:r>
              <a:rPr lang="en-US" sz="4000" dirty="0" smtClean="0"/>
              <a:t>?'. </a:t>
            </a:r>
            <a:endParaRPr lang="en-US" sz="4000" dirty="0"/>
          </a:p>
        </p:txBody>
      </p:sp>
      <p:sp>
        <p:nvSpPr>
          <p:cNvPr id="3" name="Title 2"/>
          <p:cNvSpPr>
            <a:spLocks noGrp="1"/>
          </p:cNvSpPr>
          <p:nvPr>
            <p:ph type="title"/>
          </p:nvPr>
        </p:nvSpPr>
        <p:spPr/>
        <p:txBody>
          <a:bodyPr/>
          <a:lstStyle/>
          <a:p>
            <a:r>
              <a:rPr lang="en-US" dirty="0" smtClean="0"/>
              <a:t>Scriptural Considerations</a:t>
            </a:r>
            <a:endParaRPr lang="en-US" dirty="0"/>
          </a:p>
        </p:txBody>
      </p:sp>
    </p:spTree>
    <p:extLst>
      <p:ext uri="{BB962C8B-B14F-4D97-AF65-F5344CB8AC3E}">
        <p14:creationId xmlns:p14="http://schemas.microsoft.com/office/powerpoint/2010/main" val="3292476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PC(USA) welcomes all understandings of the inspiration and authority of </a:t>
            </a:r>
            <a:r>
              <a:rPr lang="en-US" dirty="0" smtClean="0"/>
              <a:t>scripture by both its members and leaders</a:t>
            </a:r>
            <a:endParaRPr lang="en-US" dirty="0"/>
          </a:p>
          <a:p>
            <a:endParaRPr lang="en-US" dirty="0"/>
          </a:p>
        </p:txBody>
      </p:sp>
      <p:sp>
        <p:nvSpPr>
          <p:cNvPr id="3" name="Title 2"/>
          <p:cNvSpPr>
            <a:spLocks noGrp="1"/>
          </p:cNvSpPr>
          <p:nvPr>
            <p:ph type="title"/>
          </p:nvPr>
        </p:nvSpPr>
        <p:spPr/>
        <p:txBody>
          <a:bodyPr/>
          <a:lstStyle/>
          <a:p>
            <a:r>
              <a:rPr lang="en-US" dirty="0" smtClean="0"/>
              <a:t>Scripture in the PC(USA)</a:t>
            </a:r>
            <a:endParaRPr lang="en-US" dirty="0"/>
          </a:p>
        </p:txBody>
      </p:sp>
    </p:spTree>
    <p:extLst>
      <p:ext uri="{BB962C8B-B14F-4D97-AF65-F5344CB8AC3E}">
        <p14:creationId xmlns:p14="http://schemas.microsoft.com/office/powerpoint/2010/main" val="9289660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638800"/>
          </a:xfrm>
        </p:spPr>
        <p:txBody>
          <a:bodyPr>
            <a:normAutofit fontScale="92500" lnSpcReduction="20000"/>
          </a:bodyPr>
          <a:lstStyle/>
          <a:p>
            <a:pPr marL="0" indent="0">
              <a:buNone/>
            </a:pPr>
            <a:r>
              <a:rPr lang="en-US" dirty="0"/>
              <a:t>"'No,' he answered, 'because while you are pulling the weeds, you may root up the wheat with them </a:t>
            </a:r>
            <a:r>
              <a:rPr lang="en-US" dirty="0" smtClean="0"/>
              <a:t>Let </a:t>
            </a:r>
            <a:r>
              <a:rPr lang="en-US" dirty="0"/>
              <a:t>both grow together until the harvest. At that time I will tell the harvesters: First collect the weeds and tie them in bundles to be burned; then gather the wheat and bring it into my barn.'" Matthew </a:t>
            </a:r>
            <a:r>
              <a:rPr lang="en-US" dirty="0" smtClean="0"/>
              <a:t>13:27-30</a:t>
            </a:r>
            <a:endParaRPr lang="en-US" dirty="0"/>
          </a:p>
        </p:txBody>
      </p:sp>
    </p:spTree>
    <p:extLst>
      <p:ext uri="{BB962C8B-B14F-4D97-AF65-F5344CB8AC3E}">
        <p14:creationId xmlns:p14="http://schemas.microsoft.com/office/powerpoint/2010/main" val="19457969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867400"/>
          </a:xfrm>
        </p:spPr>
        <p:txBody>
          <a:bodyPr>
            <a:normAutofit fontScale="92500"/>
          </a:bodyPr>
          <a:lstStyle/>
          <a:p>
            <a:r>
              <a:rPr lang="en-US" dirty="0"/>
              <a:t>"My prayer is not for them alone. I pray also for those who will believe in me through their message, that all of them may be one, Father, just as you are in me and I am in you. May they also be in us so that the world may believe that you have sent me</a:t>
            </a:r>
            <a:r>
              <a:rPr lang="en-US" dirty="0" smtClean="0"/>
              <a:t>.” </a:t>
            </a:r>
            <a:r>
              <a:rPr lang="en-US" dirty="0"/>
              <a:t>John 17:20-21 </a:t>
            </a:r>
          </a:p>
        </p:txBody>
      </p:sp>
    </p:spTree>
    <p:extLst>
      <p:ext uri="{BB962C8B-B14F-4D97-AF65-F5344CB8AC3E}">
        <p14:creationId xmlns:p14="http://schemas.microsoft.com/office/powerpoint/2010/main" val="37839389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638800"/>
          </a:xfrm>
        </p:spPr>
        <p:txBody>
          <a:bodyPr>
            <a:normAutofit lnSpcReduction="10000"/>
          </a:bodyPr>
          <a:lstStyle/>
          <a:p>
            <a:r>
              <a:rPr lang="en-US" dirty="0" smtClean="0"/>
              <a:t>"</a:t>
            </a:r>
            <a:r>
              <a:rPr lang="en-US" dirty="0"/>
              <a:t>The authorities that exist have been established by God. Consequently, whoever rebels against the authority is rebelling against what God has instituted, and those who do so will bring judgment on themselves</a:t>
            </a:r>
            <a:r>
              <a:rPr lang="en-US" dirty="0" smtClean="0"/>
              <a:t>.“ Romans </a:t>
            </a:r>
            <a:r>
              <a:rPr lang="en-US" dirty="0"/>
              <a:t>13:1b-2 </a:t>
            </a:r>
          </a:p>
        </p:txBody>
      </p:sp>
    </p:spTree>
    <p:extLst>
      <p:ext uri="{BB962C8B-B14F-4D97-AF65-F5344CB8AC3E}">
        <p14:creationId xmlns:p14="http://schemas.microsoft.com/office/powerpoint/2010/main" val="13443471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638800"/>
          </a:xfrm>
        </p:spPr>
        <p:txBody>
          <a:bodyPr>
            <a:normAutofit/>
          </a:bodyPr>
          <a:lstStyle/>
          <a:p>
            <a:r>
              <a:rPr lang="en-US" dirty="0" smtClean="0"/>
              <a:t>“I </a:t>
            </a:r>
            <a:r>
              <a:rPr lang="en-US" dirty="0"/>
              <a:t>urge you, brothers, to watch out for </a:t>
            </a:r>
            <a:r>
              <a:rPr lang="en-US" dirty="0" smtClean="0"/>
              <a:t>those who </a:t>
            </a:r>
            <a:r>
              <a:rPr lang="en-US" dirty="0"/>
              <a:t>cause divisions and put obstacles in your way that are contrary to the teaching </a:t>
            </a:r>
            <a:r>
              <a:rPr lang="en-US" dirty="0" smtClean="0"/>
              <a:t>you have </a:t>
            </a:r>
            <a:r>
              <a:rPr lang="en-US" dirty="0"/>
              <a:t>learned. Keep away from them.” </a:t>
            </a:r>
            <a:endParaRPr lang="en-US" dirty="0" smtClean="0"/>
          </a:p>
          <a:p>
            <a:pPr marL="0" indent="0">
              <a:buNone/>
            </a:pPr>
            <a:r>
              <a:rPr lang="en-US" dirty="0" smtClean="0"/>
              <a:t>Romans </a:t>
            </a:r>
            <a:r>
              <a:rPr lang="en-US" dirty="0"/>
              <a:t>16:17</a:t>
            </a:r>
          </a:p>
        </p:txBody>
      </p:sp>
    </p:spTree>
    <p:extLst>
      <p:ext uri="{BB962C8B-B14F-4D97-AF65-F5344CB8AC3E}">
        <p14:creationId xmlns:p14="http://schemas.microsoft.com/office/powerpoint/2010/main" val="15863351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6172200"/>
          </a:xfrm>
        </p:spPr>
        <p:txBody>
          <a:bodyPr>
            <a:normAutofit/>
          </a:bodyPr>
          <a:lstStyle/>
          <a:p>
            <a:r>
              <a:rPr lang="en-US" dirty="0" smtClean="0"/>
              <a:t>"</a:t>
            </a:r>
            <a:r>
              <a:rPr lang="en-US" dirty="0"/>
              <a:t>I wrote to you in my letter not to associate with sexually immoral people—not at all meaning the people of this world who are immoral, or the greedy and swindlers, or idolaters. In that case you would have to leave this world. </a:t>
            </a:r>
          </a:p>
        </p:txBody>
      </p:sp>
    </p:spTree>
    <p:extLst>
      <p:ext uri="{BB962C8B-B14F-4D97-AF65-F5344CB8AC3E}">
        <p14:creationId xmlns:p14="http://schemas.microsoft.com/office/powerpoint/2010/main" val="24670791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6324600"/>
          </a:xfrm>
        </p:spPr>
        <p:txBody>
          <a:bodyPr>
            <a:normAutofit/>
          </a:bodyPr>
          <a:lstStyle/>
          <a:p>
            <a:pPr marL="0" indent="0">
              <a:buNone/>
            </a:pPr>
            <a:r>
              <a:rPr lang="en-US" dirty="0"/>
              <a:t>But now I am writing to you that you must not associate with anyone who claims to be a brother or sister but is sexually immoral or greedy, an idolater or slanderer, a drunkard or swindler. Do not even eat with such people. </a:t>
            </a:r>
            <a:endParaRPr lang="en-US" dirty="0" smtClean="0"/>
          </a:p>
          <a:p>
            <a:pPr marL="0" indent="0">
              <a:buNone/>
            </a:pPr>
            <a:r>
              <a:rPr lang="en-US" dirty="0" smtClean="0"/>
              <a:t>1 Cor. 5:9-11</a:t>
            </a:r>
            <a:endParaRPr lang="en-US" dirty="0"/>
          </a:p>
        </p:txBody>
      </p:sp>
    </p:spTree>
    <p:extLst>
      <p:ext uri="{BB962C8B-B14F-4D97-AF65-F5344CB8AC3E}">
        <p14:creationId xmlns:p14="http://schemas.microsoft.com/office/powerpoint/2010/main" val="405402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953000"/>
          </a:xfrm>
        </p:spPr>
        <p:txBody>
          <a:bodyPr>
            <a:normAutofit fontScale="85000" lnSpcReduction="20000"/>
          </a:bodyPr>
          <a:lstStyle/>
          <a:p>
            <a:r>
              <a:rPr lang="en-US" dirty="0" smtClean="0"/>
              <a:t>Spend </a:t>
            </a:r>
            <a:r>
              <a:rPr lang="en-US" dirty="0"/>
              <a:t>the next thirty years as we have the last thirty, fighting with each other over the issue of gay ordination, </a:t>
            </a:r>
            <a:r>
              <a:rPr lang="en-US" dirty="0" smtClean="0"/>
              <a:t>the inspiration and authority of Scripture, the nature of God and salvation, and the application of church discipline, draining </a:t>
            </a:r>
            <a:r>
              <a:rPr lang="en-US" dirty="0"/>
              <a:t>our energy and distracting our attention from the gospel </a:t>
            </a:r>
            <a:r>
              <a:rPr lang="en-US" dirty="0" smtClean="0"/>
              <a:t>ministry…</a:t>
            </a:r>
            <a:endParaRPr lang="en-US" dirty="0"/>
          </a:p>
        </p:txBody>
      </p:sp>
      <p:sp>
        <p:nvSpPr>
          <p:cNvPr id="3" name="Title 2"/>
          <p:cNvSpPr>
            <a:spLocks noGrp="1"/>
          </p:cNvSpPr>
          <p:nvPr>
            <p:ph type="title"/>
          </p:nvPr>
        </p:nvSpPr>
        <p:spPr/>
        <p:txBody>
          <a:bodyPr/>
          <a:lstStyle/>
          <a:p>
            <a:r>
              <a:rPr lang="en-US" dirty="0" smtClean="0"/>
              <a:t>The Choice:</a:t>
            </a:r>
            <a:endParaRPr lang="en-US" dirty="0"/>
          </a:p>
        </p:txBody>
      </p:sp>
    </p:spTree>
    <p:extLst>
      <p:ext uri="{BB962C8B-B14F-4D97-AF65-F5344CB8AC3E}">
        <p14:creationId xmlns:p14="http://schemas.microsoft.com/office/powerpoint/2010/main" val="21214533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W</a:t>
            </a:r>
            <a:r>
              <a:rPr lang="en-US" dirty="0" smtClean="0"/>
              <a:t>e </a:t>
            </a:r>
            <a:r>
              <a:rPr lang="en-US" dirty="0"/>
              <a:t>could decide to separate institutionally, so that we might be free to lead our churches according to our differing convictions. </a:t>
            </a:r>
          </a:p>
          <a:p>
            <a:endParaRPr lang="en-US" dirty="0"/>
          </a:p>
        </p:txBody>
      </p:sp>
      <p:sp>
        <p:nvSpPr>
          <p:cNvPr id="3" name="Title 2"/>
          <p:cNvSpPr>
            <a:spLocks noGrp="1"/>
          </p:cNvSpPr>
          <p:nvPr>
            <p:ph type="title"/>
          </p:nvPr>
        </p:nvSpPr>
        <p:spPr/>
        <p:txBody>
          <a:bodyPr/>
          <a:lstStyle/>
          <a:p>
            <a:r>
              <a:rPr lang="en-US" dirty="0" smtClean="0"/>
              <a:t>Or…</a:t>
            </a:r>
            <a:endParaRPr lang="en-US" dirty="0"/>
          </a:p>
        </p:txBody>
      </p:sp>
    </p:spTree>
    <p:extLst>
      <p:ext uri="{BB962C8B-B14F-4D97-AF65-F5344CB8AC3E}">
        <p14:creationId xmlns:p14="http://schemas.microsoft.com/office/powerpoint/2010/main" val="41578900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Session </a:t>
            </a:r>
            <a:r>
              <a:rPr lang="en-US" dirty="0" smtClean="0"/>
              <a:t>votes unanimously </a:t>
            </a:r>
            <a:r>
              <a:rPr lang="en-US" dirty="0"/>
              <a:t>to begin dismissal process</a:t>
            </a:r>
          </a:p>
          <a:p>
            <a:endParaRPr lang="en-US" dirty="0"/>
          </a:p>
        </p:txBody>
      </p:sp>
      <p:sp>
        <p:nvSpPr>
          <p:cNvPr id="3" name="Title 2"/>
          <p:cNvSpPr>
            <a:spLocks noGrp="1"/>
          </p:cNvSpPr>
          <p:nvPr>
            <p:ph type="title"/>
          </p:nvPr>
        </p:nvSpPr>
        <p:spPr/>
        <p:txBody>
          <a:bodyPr/>
          <a:lstStyle/>
          <a:p>
            <a:r>
              <a:rPr lang="en-US" dirty="0" smtClean="0"/>
              <a:t>February 20, 2012</a:t>
            </a:r>
            <a:endParaRPr lang="en-US" dirty="0"/>
          </a:p>
        </p:txBody>
      </p:sp>
    </p:spTree>
    <p:extLst>
      <p:ext uri="{BB962C8B-B14F-4D97-AF65-F5344CB8AC3E}">
        <p14:creationId xmlns:p14="http://schemas.microsoft.com/office/powerpoint/2010/main" val="35139409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P</a:t>
            </a:r>
            <a:r>
              <a:rPr lang="en-US" dirty="0" smtClean="0"/>
              <a:t>olicy </a:t>
            </a:r>
            <a:r>
              <a:rPr lang="en-US" dirty="0"/>
              <a:t>was </a:t>
            </a:r>
            <a:r>
              <a:rPr lang="en-US" dirty="0" smtClean="0"/>
              <a:t>passed </a:t>
            </a:r>
            <a:r>
              <a:rPr lang="en-US" dirty="0"/>
              <a:t>locally by Elizabeth Presbytery, November 2011.</a:t>
            </a:r>
          </a:p>
          <a:p>
            <a:r>
              <a:rPr lang="en-US" dirty="0"/>
              <a:t>S</a:t>
            </a:r>
            <a:r>
              <a:rPr lang="en-US" dirty="0" smtClean="0"/>
              <a:t>eeks </a:t>
            </a:r>
            <a:r>
              <a:rPr lang="en-US" dirty="0"/>
              <a:t>peaceful resolution to further the Kingdom of God and seeks to avoid costly legal battles.</a:t>
            </a:r>
          </a:p>
          <a:p>
            <a:endParaRPr lang="en-US" dirty="0"/>
          </a:p>
        </p:txBody>
      </p:sp>
      <p:sp>
        <p:nvSpPr>
          <p:cNvPr id="3" name="Title 2"/>
          <p:cNvSpPr>
            <a:spLocks noGrp="1"/>
          </p:cNvSpPr>
          <p:nvPr>
            <p:ph type="title"/>
          </p:nvPr>
        </p:nvSpPr>
        <p:spPr/>
        <p:txBody>
          <a:bodyPr/>
          <a:lstStyle/>
          <a:p>
            <a:r>
              <a:rPr lang="en-US" dirty="0" smtClean="0"/>
              <a:t>Presbytery Dismissal Policy</a:t>
            </a:r>
            <a:endParaRPr lang="en-US" dirty="0"/>
          </a:p>
        </p:txBody>
      </p:sp>
    </p:spTree>
    <p:extLst>
      <p:ext uri="{BB962C8B-B14F-4D97-AF65-F5344CB8AC3E}">
        <p14:creationId xmlns:p14="http://schemas.microsoft.com/office/powerpoint/2010/main" val="3317802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Father, Son, Holy Spirit</a:t>
            </a:r>
          </a:p>
          <a:p>
            <a:r>
              <a:rPr lang="en-US" dirty="0" smtClean="0"/>
              <a:t>Rainbow, Ark, Dove</a:t>
            </a:r>
          </a:p>
          <a:p>
            <a:r>
              <a:rPr lang="en-US" dirty="0" smtClean="0"/>
              <a:t>Speaker, Word, Breath</a:t>
            </a:r>
          </a:p>
          <a:p>
            <a:r>
              <a:rPr lang="en-US" dirty="0" smtClean="0"/>
              <a:t>Compassionate Mother, Beloved Child, Life-Giving Womb</a:t>
            </a:r>
          </a:p>
          <a:p>
            <a:r>
              <a:rPr lang="en-US" dirty="0" smtClean="0"/>
              <a:t>Sun, Light, Burning Ray</a:t>
            </a:r>
            <a:endParaRPr lang="en-US" dirty="0"/>
          </a:p>
        </p:txBody>
      </p:sp>
      <p:sp>
        <p:nvSpPr>
          <p:cNvPr id="3" name="Title 2"/>
          <p:cNvSpPr>
            <a:spLocks noGrp="1"/>
          </p:cNvSpPr>
          <p:nvPr>
            <p:ph type="title"/>
          </p:nvPr>
        </p:nvSpPr>
        <p:spPr/>
        <p:txBody>
          <a:bodyPr/>
          <a:lstStyle/>
          <a:p>
            <a:r>
              <a:rPr lang="en-US" dirty="0" smtClean="0"/>
              <a:t>PC(USA) on the Trinity</a:t>
            </a:r>
            <a:endParaRPr lang="en-US" dirty="0"/>
          </a:p>
        </p:txBody>
      </p:sp>
    </p:spTree>
    <p:extLst>
      <p:ext uri="{BB962C8B-B14F-4D97-AF65-F5344CB8AC3E}">
        <p14:creationId xmlns:p14="http://schemas.microsoft.com/office/powerpoint/2010/main" val="19690033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029200"/>
          </a:xfrm>
        </p:spPr>
        <p:txBody>
          <a:bodyPr>
            <a:noAutofit/>
          </a:bodyPr>
          <a:lstStyle/>
          <a:p>
            <a:r>
              <a:rPr lang="en-US" sz="4000" dirty="0" smtClean="0"/>
              <a:t>Churches </a:t>
            </a:r>
            <a:r>
              <a:rPr lang="en-US" sz="4000" dirty="0"/>
              <a:t>and pastors can discuss dismissal without fear of discipline</a:t>
            </a:r>
          </a:p>
          <a:p>
            <a:r>
              <a:rPr lang="en-US" sz="4000" dirty="0"/>
              <a:t>Team from Presbytery works pastorally with </a:t>
            </a:r>
            <a:r>
              <a:rPr lang="en-US" sz="4000" dirty="0" smtClean="0"/>
              <a:t>the session and congregation</a:t>
            </a:r>
            <a:endParaRPr lang="en-US" sz="4000" dirty="0"/>
          </a:p>
          <a:p>
            <a:r>
              <a:rPr lang="en-US" sz="4000" dirty="0"/>
              <a:t>Minimum 3-months discernment </a:t>
            </a:r>
            <a:r>
              <a:rPr lang="en-US" sz="4000" dirty="0" smtClean="0"/>
              <a:t>period</a:t>
            </a:r>
            <a:endParaRPr lang="en-US" sz="4000" dirty="0"/>
          </a:p>
        </p:txBody>
      </p:sp>
      <p:sp>
        <p:nvSpPr>
          <p:cNvPr id="3" name="Title 2"/>
          <p:cNvSpPr>
            <a:spLocks noGrp="1"/>
          </p:cNvSpPr>
          <p:nvPr>
            <p:ph type="title"/>
          </p:nvPr>
        </p:nvSpPr>
        <p:spPr/>
        <p:txBody>
          <a:bodyPr/>
          <a:lstStyle/>
          <a:p>
            <a:r>
              <a:rPr lang="en-US" dirty="0"/>
              <a:t>The P</a:t>
            </a:r>
            <a:r>
              <a:rPr lang="en-US" dirty="0" smtClean="0"/>
              <a:t>rocess</a:t>
            </a:r>
            <a:endParaRPr lang="en-US" dirty="0"/>
          </a:p>
        </p:txBody>
      </p:sp>
    </p:spTree>
    <p:extLst>
      <p:ext uri="{BB962C8B-B14F-4D97-AF65-F5344CB8AC3E}">
        <p14:creationId xmlns:p14="http://schemas.microsoft.com/office/powerpoint/2010/main" val="42521564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800" dirty="0"/>
              <a:t>Congregational </a:t>
            </a:r>
            <a:r>
              <a:rPr lang="en-US" sz="4800" dirty="0" smtClean="0"/>
              <a:t>vote</a:t>
            </a:r>
          </a:p>
          <a:p>
            <a:pPr marL="0" indent="0">
              <a:buNone/>
            </a:pPr>
            <a:r>
              <a:rPr lang="en-US" dirty="0" smtClean="0"/>
              <a:t>	(Quorum 50%, 80% majority 	vote required)</a:t>
            </a:r>
            <a:endParaRPr lang="en-US" dirty="0"/>
          </a:p>
          <a:p>
            <a:r>
              <a:rPr lang="en-US" sz="4800" dirty="0"/>
              <a:t>Dismissal to a reformed body (i.e. Presbyterian Denomination)</a:t>
            </a:r>
          </a:p>
          <a:p>
            <a:endParaRPr lang="en-US" dirty="0"/>
          </a:p>
        </p:txBody>
      </p:sp>
      <p:sp>
        <p:nvSpPr>
          <p:cNvPr id="3" name="Title 2"/>
          <p:cNvSpPr>
            <a:spLocks noGrp="1"/>
          </p:cNvSpPr>
          <p:nvPr>
            <p:ph type="title"/>
          </p:nvPr>
        </p:nvSpPr>
        <p:spPr/>
        <p:txBody>
          <a:bodyPr/>
          <a:lstStyle/>
          <a:p>
            <a:r>
              <a:rPr lang="en-US" dirty="0" smtClean="0"/>
              <a:t>The Process</a:t>
            </a:r>
            <a:endParaRPr lang="en-US" dirty="0"/>
          </a:p>
        </p:txBody>
      </p:sp>
    </p:spTree>
    <p:extLst>
      <p:ext uri="{BB962C8B-B14F-4D97-AF65-F5344CB8AC3E}">
        <p14:creationId xmlns:p14="http://schemas.microsoft.com/office/powerpoint/2010/main" val="13653895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Dismissal policy requires payment of all back per capita</a:t>
            </a:r>
          </a:p>
          <a:p>
            <a:r>
              <a:rPr lang="en-US" dirty="0"/>
              <a:t>Provides framework for reasonable negotiation of property issues</a:t>
            </a:r>
          </a:p>
          <a:p>
            <a:endParaRPr lang="en-US" dirty="0"/>
          </a:p>
          <a:p>
            <a:endParaRPr lang="en-US" dirty="0"/>
          </a:p>
        </p:txBody>
      </p:sp>
      <p:sp>
        <p:nvSpPr>
          <p:cNvPr id="3" name="Title 2"/>
          <p:cNvSpPr>
            <a:spLocks noGrp="1"/>
          </p:cNvSpPr>
          <p:nvPr>
            <p:ph type="title"/>
          </p:nvPr>
        </p:nvSpPr>
        <p:spPr/>
        <p:txBody>
          <a:bodyPr/>
          <a:lstStyle/>
          <a:p>
            <a:r>
              <a:rPr lang="en-US" dirty="0" smtClean="0"/>
              <a:t>Church Property	</a:t>
            </a:r>
            <a:endParaRPr lang="en-US" dirty="0"/>
          </a:p>
        </p:txBody>
      </p:sp>
    </p:spTree>
    <p:extLst>
      <p:ext uri="{BB962C8B-B14F-4D97-AF65-F5344CB8AC3E}">
        <p14:creationId xmlns:p14="http://schemas.microsoft.com/office/powerpoint/2010/main" val="30973303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Session continues prayer and study regarding our future denominational home</a:t>
            </a:r>
            <a:endParaRPr lang="en-US" dirty="0"/>
          </a:p>
          <a:p>
            <a:r>
              <a:rPr lang="en-US" dirty="0" smtClean="0"/>
              <a:t>First meeting with Presbytery “Resolution Team” tomorrow</a:t>
            </a:r>
            <a:endParaRPr lang="en-US" dirty="0"/>
          </a:p>
        </p:txBody>
      </p:sp>
      <p:sp>
        <p:nvSpPr>
          <p:cNvPr id="3" name="Title 2"/>
          <p:cNvSpPr>
            <a:spLocks noGrp="1"/>
          </p:cNvSpPr>
          <p:nvPr>
            <p:ph type="title"/>
          </p:nvPr>
        </p:nvSpPr>
        <p:spPr/>
        <p:txBody>
          <a:bodyPr/>
          <a:lstStyle/>
          <a:p>
            <a:r>
              <a:rPr lang="en-US" dirty="0" smtClean="0"/>
              <a:t>What’s Happening </a:t>
            </a:r>
            <a:r>
              <a:rPr lang="en-US" dirty="0"/>
              <a:t>N</a:t>
            </a:r>
            <a:r>
              <a:rPr lang="en-US" dirty="0" smtClean="0"/>
              <a:t>ow?</a:t>
            </a:r>
            <a:endParaRPr lang="en-US" dirty="0"/>
          </a:p>
        </p:txBody>
      </p:sp>
    </p:spTree>
    <p:extLst>
      <p:ext uri="{BB962C8B-B14F-4D97-AF65-F5344CB8AC3E}">
        <p14:creationId xmlns:p14="http://schemas.microsoft.com/office/powerpoint/2010/main" val="21962884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Discernment period including discussions with Congregation, Session, and Presbytery.</a:t>
            </a:r>
          </a:p>
          <a:p>
            <a:r>
              <a:rPr lang="en-US" dirty="0"/>
              <a:t>Congregational vote.</a:t>
            </a:r>
          </a:p>
          <a:p>
            <a:r>
              <a:rPr lang="en-US" dirty="0"/>
              <a:t>Presbytery approval.</a:t>
            </a:r>
          </a:p>
          <a:p>
            <a:r>
              <a:rPr lang="en-US" dirty="0"/>
              <a:t>New denomination approval.</a:t>
            </a:r>
          </a:p>
          <a:p>
            <a:endParaRPr lang="en-US" dirty="0"/>
          </a:p>
        </p:txBody>
      </p:sp>
      <p:sp>
        <p:nvSpPr>
          <p:cNvPr id="3" name="Title 2"/>
          <p:cNvSpPr>
            <a:spLocks noGrp="1"/>
          </p:cNvSpPr>
          <p:nvPr>
            <p:ph type="title"/>
          </p:nvPr>
        </p:nvSpPr>
        <p:spPr/>
        <p:txBody>
          <a:bodyPr/>
          <a:lstStyle/>
          <a:p>
            <a:r>
              <a:rPr lang="en-US" dirty="0" smtClean="0"/>
              <a:t>Next Steps</a:t>
            </a:r>
            <a:endParaRPr lang="en-US" dirty="0"/>
          </a:p>
        </p:txBody>
      </p:sp>
    </p:spTree>
    <p:extLst>
      <p:ext uri="{BB962C8B-B14F-4D97-AF65-F5344CB8AC3E}">
        <p14:creationId xmlns:p14="http://schemas.microsoft.com/office/powerpoint/2010/main" val="2939183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0"/>
            <a:ext cx="8229600" cy="1219200"/>
          </a:xfrm>
        </p:spPr>
        <p:txBody>
          <a:bodyPr/>
          <a:lstStyle/>
          <a:p>
            <a:pPr algn="ctr"/>
            <a:r>
              <a:rPr lang="en-US" sz="8000" dirty="0" smtClean="0"/>
              <a:t>Q &amp; A</a:t>
            </a:r>
            <a:endParaRPr lang="en-US" sz="8000" dirty="0"/>
          </a:p>
        </p:txBody>
      </p:sp>
    </p:spTree>
    <p:extLst>
      <p:ext uri="{BB962C8B-B14F-4D97-AF65-F5344CB8AC3E}">
        <p14:creationId xmlns:p14="http://schemas.microsoft.com/office/powerpoint/2010/main" val="3588559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The LORD our God, the LORD is one.  The one true God exists in three Persons: Father, Son and Holy Spirit.  We believe that each Person of the Trinity is engaged in all that God has done, does now, and will yet do. The LORD our God is the One who is, who was, and who is to come, the Almighty. </a:t>
            </a:r>
          </a:p>
        </p:txBody>
      </p:sp>
      <p:sp>
        <p:nvSpPr>
          <p:cNvPr id="3" name="Title 2"/>
          <p:cNvSpPr>
            <a:spLocks noGrp="1"/>
          </p:cNvSpPr>
          <p:nvPr>
            <p:ph type="title"/>
          </p:nvPr>
        </p:nvSpPr>
        <p:spPr/>
        <p:txBody>
          <a:bodyPr/>
          <a:lstStyle/>
          <a:p>
            <a:r>
              <a:rPr lang="en-US" dirty="0" err="1" smtClean="0"/>
              <a:t>FPCD</a:t>
            </a:r>
            <a:r>
              <a:rPr lang="en-US" dirty="0" smtClean="0"/>
              <a:t> on the Trinity</a:t>
            </a:r>
            <a:endParaRPr lang="en-US" dirty="0"/>
          </a:p>
        </p:txBody>
      </p:sp>
    </p:spTree>
    <p:extLst>
      <p:ext uri="{BB962C8B-B14F-4D97-AF65-F5344CB8AC3E}">
        <p14:creationId xmlns:p14="http://schemas.microsoft.com/office/powerpoint/2010/main" val="1744611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105400"/>
          </a:xfrm>
        </p:spPr>
        <p:txBody>
          <a:bodyPr>
            <a:normAutofit fontScale="85000" lnSpcReduction="20000"/>
          </a:bodyPr>
          <a:lstStyle/>
          <a:p>
            <a:r>
              <a:rPr lang="en-US" dirty="0"/>
              <a:t>God unites persons through </a:t>
            </a:r>
            <a:r>
              <a:rPr lang="en-US" dirty="0" smtClean="0"/>
              <a:t>baptism regardless </a:t>
            </a:r>
            <a:r>
              <a:rPr lang="en-US" dirty="0"/>
              <a:t>of race, ethnicity, age, sex, disability, geography, </a:t>
            </a:r>
            <a:r>
              <a:rPr lang="en-US" b="1" i="1" dirty="0"/>
              <a:t>or </a:t>
            </a:r>
            <a:r>
              <a:rPr lang="en-US" b="1" i="1" dirty="0">
                <a:solidFill>
                  <a:srgbClr val="FFFF00"/>
                </a:solidFill>
              </a:rPr>
              <a:t>theological </a:t>
            </a:r>
            <a:r>
              <a:rPr lang="en-US" b="1" i="1" dirty="0" smtClean="0">
                <a:solidFill>
                  <a:srgbClr val="FFFF00"/>
                </a:solidFill>
              </a:rPr>
              <a:t>conviction</a:t>
            </a:r>
            <a:r>
              <a:rPr lang="en-US" dirty="0" smtClean="0">
                <a:solidFill>
                  <a:srgbClr val="FFFF00"/>
                </a:solidFill>
              </a:rPr>
              <a:t>. </a:t>
            </a:r>
            <a:r>
              <a:rPr lang="en-US" dirty="0" smtClean="0"/>
              <a:t>There </a:t>
            </a:r>
            <a:r>
              <a:rPr lang="en-US" dirty="0"/>
              <a:t>is </a:t>
            </a:r>
            <a:r>
              <a:rPr lang="en-US" b="1" dirty="0"/>
              <a:t>therefore no place in the life of the Church for discrimination against any </a:t>
            </a:r>
            <a:r>
              <a:rPr lang="en-US" b="1" dirty="0" smtClean="0"/>
              <a:t>person</a:t>
            </a:r>
            <a:r>
              <a:rPr lang="en-US" dirty="0" smtClean="0"/>
              <a:t>. The </a:t>
            </a:r>
            <a:r>
              <a:rPr lang="en-US" dirty="0"/>
              <a:t>Presbyterian Church (U.S.A.) shall </a:t>
            </a:r>
            <a:r>
              <a:rPr lang="en-US" b="1" i="1" dirty="0">
                <a:solidFill>
                  <a:srgbClr val="FFFF00"/>
                </a:solidFill>
              </a:rPr>
              <a:t>guarantee full participation and representation </a:t>
            </a:r>
            <a:r>
              <a:rPr lang="en-US" b="1" i="1" dirty="0" smtClean="0">
                <a:solidFill>
                  <a:srgbClr val="FFFF00"/>
                </a:solidFill>
              </a:rPr>
              <a:t>in</a:t>
            </a:r>
            <a:r>
              <a:rPr lang="en-US" dirty="0">
                <a:solidFill>
                  <a:srgbClr val="FFFF00"/>
                </a:solidFill>
              </a:rPr>
              <a:t> </a:t>
            </a:r>
            <a:r>
              <a:rPr lang="en-US" b="1" i="1" dirty="0" smtClean="0">
                <a:solidFill>
                  <a:srgbClr val="FFFF00"/>
                </a:solidFill>
              </a:rPr>
              <a:t>its </a:t>
            </a:r>
            <a:r>
              <a:rPr lang="en-US" b="1" i="1" dirty="0">
                <a:solidFill>
                  <a:srgbClr val="FFFF00"/>
                </a:solidFill>
              </a:rPr>
              <a:t>worship, governance, and emerging </a:t>
            </a:r>
            <a:r>
              <a:rPr lang="en-US" b="1" i="1" dirty="0" smtClean="0">
                <a:solidFill>
                  <a:srgbClr val="FFFF00"/>
                </a:solidFill>
              </a:rPr>
              <a:t>life</a:t>
            </a:r>
            <a:r>
              <a:rPr lang="en-US" dirty="0" smtClean="0"/>
              <a:t>…</a:t>
            </a:r>
            <a:endParaRPr lang="en-US" dirty="0"/>
          </a:p>
        </p:txBody>
      </p:sp>
      <p:sp>
        <p:nvSpPr>
          <p:cNvPr id="3" name="Title 2"/>
          <p:cNvSpPr>
            <a:spLocks noGrp="1"/>
          </p:cNvSpPr>
          <p:nvPr>
            <p:ph type="title"/>
          </p:nvPr>
        </p:nvSpPr>
        <p:spPr/>
        <p:txBody>
          <a:bodyPr/>
          <a:lstStyle/>
          <a:p>
            <a:r>
              <a:rPr lang="en-US" dirty="0" smtClean="0"/>
              <a:t>F-1.0403</a:t>
            </a:r>
            <a:endParaRPr lang="en-US" dirty="0"/>
          </a:p>
        </p:txBody>
      </p:sp>
    </p:spTree>
    <p:extLst>
      <p:ext uri="{BB962C8B-B14F-4D97-AF65-F5344CB8AC3E}">
        <p14:creationId xmlns:p14="http://schemas.microsoft.com/office/powerpoint/2010/main" val="968326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Because the PC(USA) does not state what is essential, virtually all views of the inspiration of Scripture and the nature of God and salvation are permitted among ordained leadership</a:t>
            </a:r>
            <a:endParaRPr lang="en-US" dirty="0"/>
          </a:p>
        </p:txBody>
      </p:sp>
      <p:sp>
        <p:nvSpPr>
          <p:cNvPr id="3" name="Title 2"/>
          <p:cNvSpPr>
            <a:spLocks noGrp="1"/>
          </p:cNvSpPr>
          <p:nvPr>
            <p:ph type="title"/>
          </p:nvPr>
        </p:nvSpPr>
        <p:spPr/>
        <p:txBody>
          <a:bodyPr/>
          <a:lstStyle/>
          <a:p>
            <a:r>
              <a:rPr lang="en-US" dirty="0" smtClean="0"/>
              <a:t>“The Big Tent”</a:t>
            </a:r>
            <a:endParaRPr lang="en-US" dirty="0"/>
          </a:p>
        </p:txBody>
      </p:sp>
    </p:spTree>
    <p:extLst>
      <p:ext uri="{BB962C8B-B14F-4D97-AF65-F5344CB8AC3E}">
        <p14:creationId xmlns:p14="http://schemas.microsoft.com/office/powerpoint/2010/main" val="1632763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No Council of the church is permitted to set specific standards for ordination in addition to what is in the Book of Order.</a:t>
            </a:r>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2185026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en-US" dirty="0" smtClean="0"/>
              <a:t>The “true church” is characterized by:</a:t>
            </a:r>
          </a:p>
          <a:p>
            <a:pPr marL="742950" indent="-742950">
              <a:buFont typeface="+mj-lt"/>
              <a:buAutoNum type="arabicPeriod"/>
            </a:pPr>
            <a:r>
              <a:rPr lang="en-US" dirty="0" smtClean="0"/>
              <a:t>Right preaching of the Word</a:t>
            </a:r>
          </a:p>
          <a:p>
            <a:pPr marL="742950" indent="-742950">
              <a:buFont typeface="+mj-lt"/>
              <a:buAutoNum type="arabicPeriod"/>
            </a:pPr>
            <a:r>
              <a:rPr lang="en-US" dirty="0" smtClean="0"/>
              <a:t>Right administration of the Sacraments</a:t>
            </a:r>
          </a:p>
          <a:p>
            <a:pPr marL="742950" indent="-742950">
              <a:buFont typeface="+mj-lt"/>
              <a:buAutoNum type="arabicPeriod"/>
            </a:pPr>
            <a:r>
              <a:rPr lang="en-US" dirty="0" smtClean="0"/>
              <a:t>Right administration of church discipline</a:t>
            </a:r>
            <a:endParaRPr lang="en-US" dirty="0"/>
          </a:p>
        </p:txBody>
      </p:sp>
      <p:sp>
        <p:nvSpPr>
          <p:cNvPr id="3" name="Title 2"/>
          <p:cNvSpPr>
            <a:spLocks noGrp="1"/>
          </p:cNvSpPr>
          <p:nvPr>
            <p:ph type="title"/>
          </p:nvPr>
        </p:nvSpPr>
        <p:spPr/>
        <p:txBody>
          <a:bodyPr/>
          <a:lstStyle/>
          <a:p>
            <a:r>
              <a:rPr lang="en-US" dirty="0" smtClean="0"/>
              <a:t>John Calvin</a:t>
            </a:r>
            <a:endParaRPr lang="en-US" dirty="0"/>
          </a:p>
        </p:txBody>
      </p:sp>
    </p:spTree>
    <p:extLst>
      <p:ext uri="{BB962C8B-B14F-4D97-AF65-F5344CB8AC3E}">
        <p14:creationId xmlns:p14="http://schemas.microsoft.com/office/powerpoint/2010/main" val="84573044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2995</TotalTime>
  <Words>1693</Words>
  <Application>Microsoft Office PowerPoint</Application>
  <PresentationFormat>On-screen Show (4:3)</PresentationFormat>
  <Paragraphs>144</Paragraphs>
  <Slides>45</Slides>
  <Notes>6</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Paper</vt:lpstr>
      <vt:lpstr>Denominational Concerns  Open Forum #4 March 25, 2012</vt:lpstr>
      <vt:lpstr>SCRIPTURE AT FPCD</vt:lpstr>
      <vt:lpstr>Scripture in the PC(USA)</vt:lpstr>
      <vt:lpstr>PC(USA) on the Trinity</vt:lpstr>
      <vt:lpstr>FPCD on the Trinity</vt:lpstr>
      <vt:lpstr>F-1.0403</vt:lpstr>
      <vt:lpstr>“The Big Tent”</vt:lpstr>
      <vt:lpstr>PowerPoint Presentation</vt:lpstr>
      <vt:lpstr>John Calvin</vt:lpstr>
      <vt:lpstr>The Purpose of Church Discipline</vt:lpstr>
      <vt:lpstr>Recent Cases</vt:lpstr>
      <vt:lpstr>The Question of Ordination</vt:lpstr>
      <vt:lpstr>PowerPoint Presentation</vt:lpstr>
      <vt:lpstr>PowerPoint Presentation</vt:lpstr>
      <vt:lpstr>Why is this important?</vt:lpstr>
      <vt:lpstr>Sanctity of Life</vt:lpstr>
      <vt:lpstr>PowerPoint Presentation</vt:lpstr>
      <vt:lpstr>How did this happen?</vt:lpstr>
      <vt:lpstr>1910 5 Essentials</vt:lpstr>
      <vt:lpstr>1927 “The Auburn Declaration”</vt:lpstr>
      <vt:lpstr>1927 “No Essentials”</vt:lpstr>
      <vt:lpstr>Since 1927</vt:lpstr>
      <vt:lpstr>Since 1927</vt:lpstr>
      <vt:lpstr>Since 1927</vt:lpstr>
      <vt:lpstr>Old Form of Government</vt:lpstr>
      <vt:lpstr>2011 Form of Governent</vt:lpstr>
      <vt:lpstr>Today</vt:lpstr>
      <vt:lpstr>Local Process</vt:lpstr>
      <vt:lpstr>Scriptural Considerations</vt:lpstr>
      <vt:lpstr>PowerPoint Presentation</vt:lpstr>
      <vt:lpstr>PowerPoint Presentation</vt:lpstr>
      <vt:lpstr>PowerPoint Presentation</vt:lpstr>
      <vt:lpstr>PowerPoint Presentation</vt:lpstr>
      <vt:lpstr>PowerPoint Presentation</vt:lpstr>
      <vt:lpstr>PowerPoint Presentation</vt:lpstr>
      <vt:lpstr>The Choice:</vt:lpstr>
      <vt:lpstr>Or…</vt:lpstr>
      <vt:lpstr>February 20, 2012</vt:lpstr>
      <vt:lpstr>Presbytery Dismissal Policy</vt:lpstr>
      <vt:lpstr>The Process</vt:lpstr>
      <vt:lpstr>The Process</vt:lpstr>
      <vt:lpstr>Church Property </vt:lpstr>
      <vt:lpstr>What’s Happening Now?</vt:lpstr>
      <vt:lpstr>Next Steps</vt:lpstr>
      <vt:lpstr>Q &amp; 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KathyNetbook</dc:creator>
  <cp:lastModifiedBy>Jeff</cp:lastModifiedBy>
  <cp:revision>56</cp:revision>
  <cp:lastPrinted>2012-03-25T11:43:15Z</cp:lastPrinted>
  <dcterms:created xsi:type="dcterms:W3CDTF">2012-01-21T01:57:29Z</dcterms:created>
  <dcterms:modified xsi:type="dcterms:W3CDTF">2012-03-25T11:52:22Z</dcterms:modified>
</cp:coreProperties>
</file>